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25"/>
  </p:notesMasterIdLst>
  <p:sldIdLst>
    <p:sldId id="256" r:id="rId3"/>
    <p:sldId id="257" r:id="rId4"/>
    <p:sldId id="259" r:id="rId5"/>
    <p:sldId id="258" r:id="rId6"/>
    <p:sldId id="260" r:id="rId7"/>
    <p:sldId id="262" r:id="rId8"/>
    <p:sldId id="270" r:id="rId9"/>
    <p:sldId id="261" r:id="rId10"/>
    <p:sldId id="269" r:id="rId11"/>
    <p:sldId id="263" r:id="rId12"/>
    <p:sldId id="265" r:id="rId13"/>
    <p:sldId id="266" r:id="rId14"/>
    <p:sldId id="264" r:id="rId15"/>
    <p:sldId id="267" r:id="rId16"/>
    <p:sldId id="268" r:id="rId17"/>
    <p:sldId id="277"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88" autoAdjust="0"/>
    <p:restoredTop sz="67935" autoAdjust="0"/>
  </p:normalViewPr>
  <p:slideViewPr>
    <p:cSldViewPr snapToGrid="0" snapToObjects="1">
      <p:cViewPr varScale="1">
        <p:scale>
          <a:sx n="49" d="100"/>
          <a:sy n="49" d="100"/>
        </p:scale>
        <p:origin x="648" y="36"/>
      </p:cViewPr>
      <p:guideLst/>
    </p:cSldViewPr>
  </p:slideViewPr>
  <p:outlineViewPr>
    <p:cViewPr>
      <p:scale>
        <a:sx n="33" d="100"/>
        <a:sy n="33" d="100"/>
      </p:scale>
      <p:origin x="0" y="-120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B2AA1-AD87-4989-BACB-1946EB412EE9}"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16ABF-E7CE-475E-9D39-3AA949962AF0}" type="slidenum">
              <a:rPr lang="en-US" smtClean="0"/>
              <a:t>‹#›</a:t>
            </a:fld>
            <a:endParaRPr lang="en-US"/>
          </a:p>
        </p:txBody>
      </p:sp>
    </p:spTree>
    <p:extLst>
      <p:ext uri="{BB962C8B-B14F-4D97-AF65-F5344CB8AC3E}">
        <p14:creationId xmlns:p14="http://schemas.microsoft.com/office/powerpoint/2010/main" val="99719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1</a:t>
            </a:fld>
            <a:endParaRPr lang="en-US"/>
          </a:p>
        </p:txBody>
      </p:sp>
    </p:spTree>
    <p:extLst>
      <p:ext uri="{BB962C8B-B14F-4D97-AF65-F5344CB8AC3E}">
        <p14:creationId xmlns:p14="http://schemas.microsoft.com/office/powerpoint/2010/main" val="97994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Currently, disputed claims over $500 from certain facility-based physicians practicing in ambulatory surgical centers, birthing centers or hospitals, and who are not in the patient’s health plan network, are eligible for mediation. The new law will soon open the mediation process up to claims from any facility-based or emergency care provider.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bill defined “unconscionable” as 150 percent of the average hospital billed charge. THA did not formally oppose the bill but raised concerns that it would have created a cause of action based on billed. THA raised concerns that the bill would have created a cause of action based on billed charges, and it ultimately died.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dirty="0"/>
              <a:t>The bill that would have required an estimation</a:t>
            </a:r>
            <a:r>
              <a:rPr lang="en-US" baseline="0" dirty="0"/>
              <a:t> of costs would have also imposed onerous requirements on health plans, including: </a:t>
            </a:r>
          </a:p>
          <a:p>
            <a:pPr marL="628650" lvl="1" indent="-171450">
              <a:buFont typeface="Arial" panose="020B0604020202020204" pitchFamily="34" charset="0"/>
              <a:buChar char="•"/>
            </a:pPr>
            <a:r>
              <a:rPr lang="en-US" dirty="0"/>
              <a:t>providing notice to enrollees relating to</a:t>
            </a:r>
            <a:r>
              <a:rPr lang="en-US" baseline="0" dirty="0"/>
              <a:t> </a:t>
            </a:r>
            <a:r>
              <a:rPr lang="en-US" dirty="0"/>
              <a:t>cost-sharing payments;</a:t>
            </a:r>
          </a:p>
          <a:p>
            <a:pPr marL="628650" lvl="1" indent="-171450">
              <a:buFont typeface="Arial" panose="020B0604020202020204" pitchFamily="34" charset="0"/>
              <a:buChar char="•"/>
            </a:pPr>
            <a:r>
              <a:rPr lang="en-US" dirty="0"/>
              <a:t>providing a binding estimate of payments to</a:t>
            </a:r>
            <a:r>
              <a:rPr lang="en-US" baseline="0" dirty="0"/>
              <a:t> </a:t>
            </a:r>
            <a:r>
              <a:rPr lang="en-US" dirty="0"/>
              <a:t>be made for any health care service or supply upon the request of</a:t>
            </a:r>
            <a:r>
              <a:rPr lang="en-US" baseline="0" dirty="0"/>
              <a:t> </a:t>
            </a:r>
            <a:r>
              <a:rPr lang="en-US" dirty="0"/>
              <a:t>an enrollee;</a:t>
            </a:r>
            <a:r>
              <a:rPr lang="en-US" baseline="0" dirty="0"/>
              <a:t> </a:t>
            </a:r>
            <a:endParaRPr lang="en-US" dirty="0"/>
          </a:p>
          <a:p>
            <a:pPr marL="628650" lvl="1" indent="-171450">
              <a:buFont typeface="Arial" panose="020B0604020202020204" pitchFamily="34" charset="0"/>
              <a:buChar char="•"/>
            </a:pPr>
            <a:r>
              <a:rPr lang="en-US" dirty="0"/>
              <a:t>establishing and operating a toll-free phone number</a:t>
            </a:r>
            <a:r>
              <a:rPr lang="en-US" baseline="0" dirty="0"/>
              <a:t> </a:t>
            </a:r>
            <a:r>
              <a:rPr lang="en-US" dirty="0"/>
              <a:t>and publicly accessible website for enrollees to request and obtain</a:t>
            </a:r>
            <a:r>
              <a:rPr lang="en-US" baseline="0" dirty="0"/>
              <a:t> </a:t>
            </a:r>
            <a:r>
              <a:rPr lang="en-US" dirty="0"/>
              <a:t>the average amount paid under the health benefit plan to a provider</a:t>
            </a:r>
            <a:r>
              <a:rPr lang="en-US" baseline="0" dirty="0"/>
              <a:t> </a:t>
            </a:r>
            <a:r>
              <a:rPr lang="en-US" dirty="0"/>
              <a:t>for a particular health care service or supply;</a:t>
            </a:r>
            <a:r>
              <a:rPr lang="en-US" baseline="0" dirty="0"/>
              <a:t> and </a:t>
            </a:r>
          </a:p>
          <a:p>
            <a:pPr marL="628650" lvl="1" indent="-171450">
              <a:buFont typeface="Arial" panose="020B0604020202020204" pitchFamily="34" charset="0"/>
              <a:buChar char="•"/>
            </a:pPr>
            <a:r>
              <a:rPr lang="en-US" dirty="0"/>
              <a:t>paying an enrollee the lesser</a:t>
            </a:r>
            <a:r>
              <a:rPr lang="en-US" baseline="0" dirty="0"/>
              <a:t> </a:t>
            </a:r>
            <a:r>
              <a:rPr lang="en-US" dirty="0"/>
              <a:t>of 50 percent of the difference between the average amount paid</a:t>
            </a:r>
            <a:r>
              <a:rPr lang="en-US" baseline="0" dirty="0"/>
              <a:t> </a:t>
            </a:r>
            <a:r>
              <a:rPr lang="en-US" dirty="0"/>
              <a:t>for a health care service or supply and the actual cost minus any</a:t>
            </a:r>
            <a:r>
              <a:rPr lang="en-US" baseline="0" dirty="0"/>
              <a:t> </a:t>
            </a:r>
            <a:r>
              <a:rPr lang="en-US" dirty="0"/>
              <a:t>applicable deductible, copayment or coinsurance, or $7,500.</a:t>
            </a:r>
          </a:p>
          <a:p>
            <a:pPr marL="171450" lvl="0" indent="-171450">
              <a:buFont typeface="Arial" panose="020B0604020202020204" pitchFamily="34" charset="0"/>
              <a:buChar char="•"/>
            </a:pPr>
            <a:r>
              <a:rPr lang="en-US" dirty="0"/>
              <a:t>THA opposed the bill on the grounds that it would be administratively</a:t>
            </a:r>
            <a:r>
              <a:rPr lang="en-US" baseline="0" dirty="0"/>
              <a:t> </a:t>
            </a:r>
            <a:r>
              <a:rPr lang="en-US" dirty="0"/>
              <a:t>burdensome for hospitals and would duplicate many of the provisions</a:t>
            </a:r>
            <a:r>
              <a:rPr lang="en-US" baseline="0" dirty="0"/>
              <a:t> </a:t>
            </a:r>
            <a:r>
              <a:rPr lang="en-US" dirty="0"/>
              <a:t>of the existing statute related to pricing disclosure.</a:t>
            </a:r>
          </a:p>
        </p:txBody>
      </p:sp>
      <p:sp>
        <p:nvSpPr>
          <p:cNvPr id="4" name="Slide Number Placeholder 3"/>
          <p:cNvSpPr>
            <a:spLocks noGrp="1"/>
          </p:cNvSpPr>
          <p:nvPr>
            <p:ph type="sldNum" sz="quarter" idx="10"/>
          </p:nvPr>
        </p:nvSpPr>
        <p:spPr/>
        <p:txBody>
          <a:bodyPr/>
          <a:lstStyle/>
          <a:p>
            <a:fld id="{2CE16ABF-E7CE-475E-9D39-3AA949962AF0}" type="slidenum">
              <a:rPr lang="en-US" smtClean="0"/>
              <a:t>12</a:t>
            </a:fld>
            <a:endParaRPr lang="en-US"/>
          </a:p>
        </p:txBody>
      </p:sp>
    </p:spTree>
    <p:extLst>
      <p:ext uri="{BB962C8B-B14F-4D97-AF65-F5344CB8AC3E}">
        <p14:creationId xmlns:p14="http://schemas.microsoft.com/office/powerpoint/2010/main" val="339107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session, numerous bills were proposed that would have changed how hospitals manage and run their facilities and operations.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Texas Hospital Association successfully opposed and improved several of these bills, and the most onerous failed to pass, including subjecting private hospitals to the requirements of the Public Information Act and creating new causes of action for physicians to sue their 501(a) physician groups. However, it is important to note that the special legislative session called by Gov. Greg Abbott (R) to handle the </a:t>
            </a:r>
            <a:r>
              <a:rPr lang="en-US" sz="1200" b="0" i="0" u="none" strike="noStrike" kern="1200" baseline="0" dirty="0" err="1">
                <a:solidFill>
                  <a:schemeClr val="tx1"/>
                </a:solidFill>
                <a:latin typeface="+mn-lt"/>
                <a:ea typeface="+mn-ea"/>
                <a:cs typeface="+mn-cs"/>
              </a:rPr>
              <a:t>sunsetting</a:t>
            </a:r>
            <a:r>
              <a:rPr lang="en-US" sz="1200" b="0" i="0" u="none" strike="noStrike" kern="1200" baseline="0" dirty="0">
                <a:solidFill>
                  <a:schemeClr val="tx1"/>
                </a:solidFill>
                <a:latin typeface="+mn-lt"/>
                <a:ea typeface="+mn-ea"/>
                <a:cs typeface="+mn-cs"/>
              </a:rPr>
              <a:t> of the Texas Medical Board could allow the 501(a) issue to reemerge as it is physician related and could be considered germane to the TMB discussion.</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After a 2015 Texas Supreme Court ruling overturned almost 30 years of case law governing when certain private companies that receive public money are required to produce records to the public, Sen. Kirk Watson (D-Austin) and Rep. Rep. Giovanni </a:t>
            </a:r>
            <a:r>
              <a:rPr lang="en-US" sz="1200" b="0" i="0" u="none" strike="noStrike" kern="1200" baseline="0" dirty="0" err="1">
                <a:solidFill>
                  <a:schemeClr val="tx1"/>
                </a:solidFill>
                <a:latin typeface="+mn-lt"/>
                <a:ea typeface="+mn-ea"/>
                <a:cs typeface="+mn-cs"/>
              </a:rPr>
              <a:t>Capriglione</a:t>
            </a:r>
            <a:r>
              <a:rPr lang="en-US" sz="1200" b="0" i="0" u="none" strike="noStrike" kern="1200" baseline="0" dirty="0">
                <a:solidFill>
                  <a:schemeClr val="tx1"/>
                </a:solidFill>
                <a:latin typeface="+mn-lt"/>
                <a:ea typeface="+mn-ea"/>
                <a:cs typeface="+mn-cs"/>
              </a:rPr>
              <a:t> (R-Southlake) received strong support for their bills that would have restored the previous attorney general test that was more likely to subject private organizations to the PIA. THA and its member hospitals expressed strong opposition to the bill and eventually negotiated an exemption for hospitals and health plans. After the bill with the hospital exemption died in the House, the Senate author unsuccessfully tried to amend a similar bill with his original language that did not include the hospital exemption.</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 was at odds with the Texas Medical Association on a bill by Sen. Bryan Hughes (R-Mineola) and Rep. Morgan Meyer (R-Dallas) that sought to increase the oversight of 501(a) physician groups by subjecting them to Texas Medical Board penalties and attorney general reporting for interfering with the professional judgment of their employed physicians. After negotiations with TMA proved unsuccessful, THA successfully brokered a compromise with Sen. Hughes to revise the legislation according to THA’s recommendations and removed the controversial provisions creating new cause of action claims against 501(a) physician practices and mandatory imposition of excessive fines and penalties by the Texas Medical Board.</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Despite multiple attempts by THA to compromise, Sen. Dawn Buckingham would not relent on her bill that would have prevented hospitals and health plans from using maintenance of board certification as a condition of credentialing, employment or payment. With the full support of TMA, the bill easily passed the Senate. When the bill came to the House, THA amended it to exempt hospitals. Not surprisingly though, Sen. Buckingham did not accept the House changes. A conference committee was named to reconcile the House and Senate versions of the bill and THA worked with House conferees to include language that allows medical staffs of hospitals and 501(a) physician groups to differentiate among physicians based on upkeep of their specialty certification: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the entity’s designation or certification is contingent upon a specialty physician’s certification; or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the entity’s medical staff’s physician members vote to authorize its use, which may include allowance of grandfathering provisions and variance of requirements by medical specialties.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hospitals already engage their medical staffs in making these determinations, the final language of the bill will allow hospitals’ current practices to continue.</a:t>
            </a:r>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13</a:t>
            </a:fld>
            <a:endParaRPr lang="en-US"/>
          </a:p>
        </p:txBody>
      </p:sp>
    </p:spTree>
    <p:extLst>
      <p:ext uri="{BB962C8B-B14F-4D97-AF65-F5344CB8AC3E}">
        <p14:creationId xmlns:p14="http://schemas.microsoft.com/office/powerpoint/2010/main" val="393614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 strongly opposed a bill by Rep</a:t>
            </a:r>
            <a:r>
              <a:rPr lang="en-US" baseline="0" dirty="0"/>
              <a:t>. Gene Wu (D-Houston) that would have raised the non-economic damages cap established in the 2003 tort reform law and tied it to the Consumer Price Index.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Awards for non-economic damages are currently capped at a total of $750,000 ($250,000 for physicians, $250,000 for the first hospital/health care facility, and $250,000 for any additional facilities)</a:t>
            </a:r>
            <a:r>
              <a:rPr lang="en-US" sz="1200" kern="1200" baseline="0" dirty="0">
                <a:solidFill>
                  <a:schemeClr val="tx1"/>
                </a:solidFill>
                <a:effectLst/>
                <a:latin typeface="+mn-lt"/>
                <a:ea typeface="+mn-ea"/>
                <a:cs typeface="+mn-cs"/>
              </a:rPr>
              <a:t> but Rep. Wu’s bill would have increased each cap to $326,482.</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THA worked with the Texas Association for Patient Access to kill the bill and explain that raising the non-economic damages cap would drive up health care costs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patients’ health out comes decline because physicians would be discouraged from treating high risk patients and access to care is hindered;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institutions that carry the costs of liability insurance for providers will be unable to shoulder increased premiums that will result from larger awards;</a:t>
            </a:r>
            <a:r>
              <a:rPr lang="en-US" sz="1200" kern="1200" baseline="0" dirty="0">
                <a:solidFill>
                  <a:schemeClr val="tx1"/>
                </a:solidFill>
                <a:effectLst/>
                <a:latin typeface="+mn-lt"/>
                <a:ea typeface="+mn-ea"/>
                <a:cs typeface="+mn-cs"/>
              </a:rPr>
              <a:t> and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trial lawyers are incentivized to sue hospitals, nursing homes, physicians, nurses and clinics. </a:t>
            </a:r>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14</a:t>
            </a:fld>
            <a:endParaRPr lang="en-US"/>
          </a:p>
        </p:txBody>
      </p:sp>
    </p:spTree>
    <p:extLst>
      <p:ext uri="{BB962C8B-B14F-4D97-AF65-F5344CB8AC3E}">
        <p14:creationId xmlns:p14="http://schemas.microsoft.com/office/powerpoint/2010/main" val="213653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Gov. Greg</a:t>
            </a:r>
            <a:r>
              <a:rPr lang="en-US" baseline="0" dirty="0"/>
              <a:t> Abbott recently called lawmakers to return for the July 18 special session to address his 20-item list of priorities. At the top of his list is the Texas Medical Board sunset legislation that must pass with language </a:t>
            </a:r>
            <a:r>
              <a:rPr lang="en-US" sz="1200" b="0" i="0" u="none" strike="noStrike" kern="1200" baseline="0" dirty="0">
                <a:solidFill>
                  <a:schemeClr val="tx1"/>
                </a:solidFill>
                <a:latin typeface="+mn-lt"/>
                <a:ea typeface="+mn-ea"/>
                <a:cs typeface="+mn-cs"/>
              </a:rPr>
              <a:t>to continue the agency functions until September 2029 </a:t>
            </a:r>
            <a:r>
              <a:rPr lang="en-US" baseline="0" dirty="0"/>
              <a:t>to prevent the agency’s imminent shutdown. The bill became strangely political during the regular session, when it was hijacked by Senators seeking to push anti-abortion measures and was eventually held hostage by Lt. Gov. Dan Patrick (R) in a successful attempt to leverage a special session for a number of his own pet projects. THA will closely watch the legislation during the special session, as it could be used as vehicles for bad bills that died in the regular session like the 501(a) physician group cause of act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After passing the TMB sunset legislation lawmakers will also address a number of issues that failed to pass during the regular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indent="-171450">
              <a:buFont typeface="Arial" panose="020B0604020202020204" pitchFamily="34" charset="0"/>
              <a:buChar char="•"/>
            </a:pPr>
            <a:r>
              <a:rPr lang="en-US" baseline="0" dirty="0"/>
              <a:t>Property tax reform discussion will likely be a source of tension between the upper and lower chamber as the two bodies failed to reach a consensus during the regular session. The Senate supported legislation that would have </a:t>
            </a:r>
            <a:r>
              <a:rPr lang="en-US" sz="1200" b="0" i="0" u="none" strike="noStrike" kern="1200" baseline="0" dirty="0">
                <a:solidFill>
                  <a:schemeClr val="tx1"/>
                </a:solidFill>
                <a:latin typeface="+mn-lt"/>
                <a:ea typeface="+mn-ea"/>
                <a:cs typeface="+mn-cs"/>
              </a:rPr>
              <a:t>required cities and counties to get voter approval for their property tax rates if revenues exceed 5 percent compared to what the entities collected the year before. The bill also would have required local governments to announce a “no-new-revenue” tax rate each year and compare it to the rate they are actually proposing. Conversely, the House sought to preserve the current “rollback” threshold of 8 percent and trigger a special election if constituents successfully petition for a vote. THA also opposed the revenue caps, </a:t>
            </a:r>
            <a:r>
              <a:rPr lang="en-US" sz="1200" kern="1200" dirty="0">
                <a:solidFill>
                  <a:schemeClr val="tx1"/>
                </a:solidFill>
                <a:effectLst/>
                <a:latin typeface="+mn-lt"/>
                <a:ea typeface="+mn-ea"/>
                <a:cs typeface="+mn-cs"/>
              </a:rPr>
              <a:t>which</a:t>
            </a:r>
            <a:r>
              <a:rPr lang="en-US" sz="1200" kern="1200" baseline="0" dirty="0">
                <a:solidFill>
                  <a:schemeClr val="tx1"/>
                </a:solidFill>
                <a:effectLst/>
                <a:latin typeface="+mn-lt"/>
                <a:ea typeface="+mn-ea"/>
                <a:cs typeface="+mn-cs"/>
              </a:rPr>
              <a:t> could </a:t>
            </a:r>
            <a:r>
              <a:rPr lang="en-US" sz="1200" kern="1200" dirty="0">
                <a:solidFill>
                  <a:schemeClr val="tx1"/>
                </a:solidFill>
                <a:effectLst/>
                <a:latin typeface="+mn-lt"/>
                <a:ea typeface="+mn-ea"/>
                <a:cs typeface="+mn-cs"/>
              </a:rPr>
              <a:t>hinder the ability of public hospitals to generate sufficient local tax revenue to provide the state share of supplemental payments, including uncompensated care, disproportionate share hospital and delivery system reform incentive program payments that benefit public and private hospitals alike.</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dirty="0"/>
              <a:t>While</a:t>
            </a:r>
            <a:r>
              <a:rPr lang="en-US" baseline="0" dirty="0"/>
              <a:t> the issue did not elicit much fanfare during the regular session, THA will closely monitor the legislature’s effort to cap state and local spending. The measure could come in the form of a constitutional amendment </a:t>
            </a:r>
            <a:r>
              <a:rPr lang="en-US" sz="1200" b="0" i="0" kern="1200" dirty="0">
                <a:solidFill>
                  <a:schemeClr val="tx1"/>
                </a:solidFill>
                <a:effectLst/>
                <a:latin typeface="+mn-lt"/>
                <a:ea typeface="+mn-ea"/>
                <a:cs typeface="+mn-cs"/>
              </a:rPr>
              <a:t>linking the state’s spending cap to population growth and inflation instead of growth in personal incomes,</a:t>
            </a:r>
            <a:r>
              <a:rPr lang="en-US" sz="1200" b="0" i="0" kern="1200" baseline="0" dirty="0">
                <a:solidFill>
                  <a:schemeClr val="tx1"/>
                </a:solidFill>
                <a:effectLst/>
                <a:latin typeface="+mn-lt"/>
                <a:ea typeface="+mn-ea"/>
                <a:cs typeface="+mn-cs"/>
              </a:rPr>
              <a:t> which could be expanded to apply to all general revenue and general revenue-dedicated spending</a:t>
            </a:r>
            <a:r>
              <a:rPr lang="en-US" sz="1200" b="0" i="0" kern="1200" dirty="0">
                <a:solidFill>
                  <a:schemeClr val="tx1"/>
                </a:solidFill>
                <a:effectLst/>
                <a:latin typeface="+mn-lt"/>
                <a:ea typeface="+mn-ea"/>
                <a:cs typeface="+mn-cs"/>
              </a:rPr>
              <a:t>. The growth rate limits how much lawmakers can spend in the current two-year budget cycle compared to the previous one. The measure could also impose additional reporting requirements</a:t>
            </a:r>
            <a:r>
              <a:rPr lang="en-US" sz="1200" b="0" i="0" kern="1200" baseline="0" dirty="0">
                <a:solidFill>
                  <a:schemeClr val="tx1"/>
                </a:solidFill>
                <a:effectLst/>
                <a:latin typeface="+mn-lt"/>
                <a:ea typeface="+mn-ea"/>
                <a:cs typeface="+mn-cs"/>
              </a:rPr>
              <a:t> in </a:t>
            </a:r>
            <a:r>
              <a:rPr lang="en-US" sz="1200" b="0" i="0" kern="1200" dirty="0">
                <a:solidFill>
                  <a:schemeClr val="tx1"/>
                </a:solidFill>
                <a:effectLst/>
                <a:latin typeface="+mn-lt"/>
                <a:ea typeface="+mn-ea"/>
                <a:cs typeface="+mn-cs"/>
              </a:rPr>
              <a:t>all state and local bond elections.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Lawmakers</a:t>
            </a:r>
            <a:r>
              <a:rPr lang="en-US" baseline="0" dirty="0"/>
              <a:t> will also revisit a </a:t>
            </a:r>
            <a:r>
              <a:rPr lang="en-US" dirty="0"/>
              <a:t>bill by Rep</a:t>
            </a:r>
            <a:r>
              <a:rPr lang="en-US" baseline="0" dirty="0"/>
              <a:t>. Rep. Giovanni </a:t>
            </a:r>
            <a:r>
              <a:rPr lang="en-US" baseline="0" dirty="0" err="1"/>
              <a:t>Capriglione</a:t>
            </a:r>
            <a:r>
              <a:rPr lang="en-US" baseline="0" dirty="0"/>
              <a:t> (R-Southlake) that would have strengthened the requirements for health care providers, including hospitals, to report complications stemming from abortions, regardless of whether a complication was treated or not. THA worked to amend the bill so that a report would only be required within 30 days for complications treated and diagnosed—mirroring the requirement currently in place at TDSHS for abortion reporting—but the bill died due to other contentious abortion language being added.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Finally, the legislature will work to bring Rep. Greg </a:t>
            </a:r>
            <a:r>
              <a:rPr lang="en-US" baseline="0" dirty="0" err="1"/>
              <a:t>Bonnen’s</a:t>
            </a:r>
            <a:r>
              <a:rPr lang="en-US" baseline="0" dirty="0"/>
              <a:t> (R-Friendswood) DNR legislation back to life. The bill would have </a:t>
            </a:r>
            <a:r>
              <a:rPr lang="en-US" sz="1200" b="0" i="0" u="none" strike="noStrike" kern="1200" baseline="0" dirty="0">
                <a:solidFill>
                  <a:schemeClr val="tx1"/>
                </a:solidFill>
                <a:latin typeface="+mn-lt"/>
                <a:ea typeface="+mn-ea"/>
                <a:cs typeface="+mn-cs"/>
              </a:rPr>
              <a:t>would have undermined the in-hospital do-not-resuscitate order process by essentially mandating a standard of care and restricting the attending physicians’ practice of medicine. After negotiations with TMA and other pro-life groups failed, THA eventually opposed the legislation, which died on a major deadline in the final days of session. </a:t>
            </a:r>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15</a:t>
            </a:fld>
            <a:endParaRPr lang="en-US"/>
          </a:p>
        </p:txBody>
      </p:sp>
    </p:spTree>
    <p:extLst>
      <p:ext uri="{BB962C8B-B14F-4D97-AF65-F5344CB8AC3E}">
        <p14:creationId xmlns:p14="http://schemas.microsoft.com/office/powerpoint/2010/main" val="396382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b="1" baseline="0" dirty="0"/>
              <a:t> </a:t>
            </a:r>
            <a:r>
              <a:rPr lang="en-US" baseline="0" dirty="0"/>
              <a:t>The FECs and Hospital Pricing and Disclosure slides are written for </a:t>
            </a:r>
            <a:r>
              <a:rPr lang="en-US" i="0" baseline="0" dirty="0"/>
              <a:t>member hospitals </a:t>
            </a:r>
            <a:r>
              <a:rPr lang="en-US" baseline="0" dirty="0"/>
              <a:t>only. Please do not use for public facing presentations or please consult with Advocacy Communications first. </a:t>
            </a:r>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2</a:t>
            </a:fld>
            <a:endParaRPr lang="en-US"/>
          </a:p>
        </p:txBody>
      </p:sp>
    </p:spTree>
    <p:extLst>
      <p:ext uri="{BB962C8B-B14F-4D97-AF65-F5344CB8AC3E}">
        <p14:creationId xmlns:p14="http://schemas.microsoft.com/office/powerpoint/2010/main" val="407477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Despite the tight budget,</a:t>
            </a:r>
            <a:r>
              <a:rPr lang="en-US" baseline="0" dirty="0"/>
              <a:t> THA </a:t>
            </a:r>
            <a:r>
              <a:rPr lang="en-US" dirty="0"/>
              <a:t>secured $336 million in level funding</a:t>
            </a:r>
            <a:r>
              <a:rPr lang="en-US" baseline="0" dirty="0"/>
              <a:t> </a:t>
            </a:r>
            <a:r>
              <a:rPr lang="en-US" dirty="0"/>
              <a:t>for enhanced Medicaid reimbursement rates</a:t>
            </a:r>
            <a:r>
              <a:rPr lang="en-US" baseline="0" dirty="0"/>
              <a:t> for trauma, rural and safety net hospitals </a:t>
            </a:r>
            <a:r>
              <a:rPr lang="en-US" dirty="0"/>
              <a:t>and</a:t>
            </a:r>
            <a:r>
              <a:rPr lang="en-US" baseline="0" dirty="0"/>
              <a:t> to offset some </a:t>
            </a:r>
            <a:r>
              <a:rPr lang="en-US" dirty="0"/>
              <a:t>uncompensated trauma care costs</a:t>
            </a:r>
            <a:r>
              <a:rPr lang="en-US" baseline="0" dirty="0"/>
              <a:t> for trauma hospitals. </a:t>
            </a:r>
          </a:p>
          <a:p>
            <a:pPr marL="0" indent="0">
              <a:buNone/>
            </a:pPr>
            <a:endParaRPr lang="en-US" baseline="0" dirty="0"/>
          </a:p>
          <a:p>
            <a:pPr marL="0" indent="0">
              <a:buNone/>
            </a:pPr>
            <a:r>
              <a:rPr lang="en-US" baseline="0" dirty="0"/>
              <a:t>About a third of enhanced payment appropriations comes from state general revenue. The other two thirds comes from Account 5111, which is fed by the surcharges and fees collected from the Driver Responsibility Program. </a:t>
            </a:r>
            <a:endParaRPr lang="en-US" dirty="0"/>
          </a:p>
          <a:p>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4</a:t>
            </a:fld>
            <a:endParaRPr lang="en-US"/>
          </a:p>
        </p:txBody>
      </p:sp>
    </p:spTree>
    <p:extLst>
      <p:ext uri="{BB962C8B-B14F-4D97-AF65-F5344CB8AC3E}">
        <p14:creationId xmlns:p14="http://schemas.microsoft.com/office/powerpoint/2010/main" val="176703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session, the Driver Responsibility Program was the center of bipartisan efforts to repeal or dilute the program because of the onerous traffic surcharges and fines it imposes.</a:t>
            </a:r>
            <a:endParaRPr lang="en-US" dirty="0"/>
          </a:p>
          <a:p>
            <a:endParaRPr lang="en-US" dirty="0"/>
          </a:p>
          <a:p>
            <a:r>
              <a:rPr lang="en-US" baseline="0" dirty="0"/>
              <a:t>About 300 Texas hospitals are designated trauma centers that rely on the unpopular DRP, as it is the source for uncompensated trauma care payments.</a:t>
            </a:r>
          </a:p>
          <a:p>
            <a:endParaRPr lang="en-US" baseline="0" dirty="0"/>
          </a:p>
          <a:p>
            <a:r>
              <a:rPr lang="en-US" baseline="0" dirty="0"/>
              <a:t>THA led a coalition of Texas counties, criminal justice advocates, law enforcement and other stakeholders to identify an alternative to the DRP and an alternative source for trauma hospital funding. </a:t>
            </a:r>
          </a:p>
          <a:p>
            <a:endParaRPr lang="en-US" baseline="0" dirty="0"/>
          </a:p>
          <a:p>
            <a:r>
              <a:rPr lang="en-US" baseline="0" dirty="0"/>
              <a:t>THA also engaged the public through a grassroots advocacy campaign to generate support for state funding for trauma hospitals.</a:t>
            </a:r>
          </a:p>
          <a:p>
            <a:endParaRPr lang="en-US" dirty="0"/>
          </a:p>
          <a:p>
            <a:r>
              <a:rPr lang="en-US" dirty="0"/>
              <a:t>THA</a:t>
            </a:r>
            <a:r>
              <a:rPr lang="en-US" baseline="0" dirty="0"/>
              <a:t> supported House Bill 2068 by Rep. Larry Phillips (R-Sherman) as it would have repealed the DRP, replaced lost trauma funding with new revenue and was favored by the counties and other advocates. </a:t>
            </a:r>
          </a:p>
          <a:p>
            <a:endParaRPr lang="en-US" baseline="0" dirty="0"/>
          </a:p>
          <a:p>
            <a:r>
              <a:rPr lang="en-US" baseline="0" dirty="0"/>
              <a:t>Unfortunately, the DRP replacement efforts were derailed at the 11</a:t>
            </a:r>
            <a:r>
              <a:rPr lang="en-US" baseline="30000" dirty="0"/>
              <a:t>th</a:t>
            </a:r>
            <a:r>
              <a:rPr lang="en-US" baseline="0" dirty="0"/>
              <a:t> hour by an amendment that ultimately killed the bill. </a:t>
            </a:r>
          </a:p>
          <a:p>
            <a:endParaRPr lang="en-US" baseline="0" dirty="0"/>
          </a:p>
          <a:p>
            <a:r>
              <a:rPr lang="en-US" baseline="0" dirty="0"/>
              <a:t>S</a:t>
            </a:r>
            <a:r>
              <a:rPr lang="en-US" dirty="0"/>
              <a:t>ince</a:t>
            </a:r>
            <a:r>
              <a:rPr lang="en-US" baseline="0" dirty="0"/>
              <a:t> the bill died, the DRP continues as is. </a:t>
            </a:r>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5</a:t>
            </a:fld>
            <a:endParaRPr lang="en-US"/>
          </a:p>
        </p:txBody>
      </p:sp>
    </p:spTree>
    <p:extLst>
      <p:ext uri="{BB962C8B-B14F-4D97-AF65-F5344CB8AC3E}">
        <p14:creationId xmlns:p14="http://schemas.microsoft.com/office/powerpoint/2010/main" val="183217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Getting needed treatment for anxiety, depression, bipolar disorder or a substance use problem has long been difficult in Texas. Almost two million adult and youth Texans need substance use treatment and about a million more need mental health treatment. Yet, only a fraction actually get the care they need.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severe shortage of behavioral health providers, long waitlists for services and insurance challenges are pervasive barriers to behavioral health treatment.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t>
            </a:r>
            <a:r>
              <a:rPr lang="en-US" sz="1200" kern="1200" baseline="0" dirty="0">
                <a:solidFill>
                  <a:schemeClr val="tx1"/>
                </a:solidFill>
                <a:effectLst/>
                <a:latin typeface="+mn-lt"/>
                <a:ea typeface="+mn-ea"/>
                <a:cs typeface="+mn-cs"/>
              </a:rPr>
              <a:t>he recommendation of THA’s Behavioral Health Council, THA set out to and succeeded in establishing a statewide mental health parity law, growing the substance use provider workforce and securing enhanced behavioral health funding. </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THA worked with Rep. Four Price (R-Amarillo) to help pass his House Bill 10, which establishes mental health parity in Texas so that health plans treat mental health and physical health conditions fairly. The bill gives the Texas Department of Insurance authority to enforce the existing federal parity law and creates an ombudsman at the Texas Health and Human Services Commission to help providers and consumers better navigate the behavioral health system and report parity breaches or concerns. The bill also creates a study so that the legislature can better understand the insurance challenges associated with attaining behavioral health treatment. The bill passed the Texas Legislature and was sent to the Governor’s desk for signature in the final days of session.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baseline="0" dirty="0"/>
          </a:p>
          <a:p>
            <a:pPr marL="0" indent="0" rtl="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6</a:t>
            </a:fld>
            <a:endParaRPr lang="en-US"/>
          </a:p>
        </p:txBody>
      </p:sp>
    </p:spTree>
    <p:extLst>
      <p:ext uri="{BB962C8B-B14F-4D97-AF65-F5344CB8AC3E}">
        <p14:creationId xmlns:p14="http://schemas.microsoft.com/office/powerpoint/2010/main" val="191133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THA also worked with Rep. Price on his House Bill 3083, which grows the substance use provider workforce by adding licensed chemical dependency counselors to the Loan Repayment Program for Mental Health Professionals, making them eligible to receive loan repayment assistance in exchange for serving indigent and low-income populations in behavioral health professional shortage areas. The bill passed the Texas Legislature and went to the Governor’s desk for signature in the final days of session. </a:t>
            </a:r>
          </a:p>
          <a:p>
            <a:endParaRPr lang="en-US" dirty="0"/>
          </a:p>
          <a:p>
            <a:pPr marL="171450" indent="-171450">
              <a:buFont typeface="Arial" panose="020B0604020202020204" pitchFamily="34" charset="0"/>
              <a:buChar char="•"/>
            </a:pPr>
            <a:r>
              <a:rPr lang="en-US" dirty="0"/>
              <a:t>The 85th Texas Legislature delivered potentially its most</a:t>
            </a:r>
            <a:r>
              <a:rPr lang="en-US" baseline="0" dirty="0"/>
              <a:t> </a:t>
            </a:r>
            <a:r>
              <a:rPr lang="en-US" dirty="0"/>
              <a:t>significant behavioral health investment yet. It appropriated more</a:t>
            </a:r>
            <a:r>
              <a:rPr lang="en-US" baseline="0" dirty="0"/>
              <a:t> </a:t>
            </a:r>
            <a:r>
              <a:rPr lang="en-US" dirty="0"/>
              <a:t>than $7.5 billion for behavioral health, including $3.6 billion for</a:t>
            </a:r>
            <a:r>
              <a:rPr lang="en-US" baseline="0" dirty="0"/>
              <a:t> </a:t>
            </a:r>
            <a:r>
              <a:rPr lang="en-US" dirty="0"/>
              <a:t>Medicaid and CHIP behavioral health services. Of the $4 billion</a:t>
            </a:r>
            <a:r>
              <a:rPr lang="en-US" baseline="0" dirty="0"/>
              <a:t> </a:t>
            </a:r>
            <a:r>
              <a:rPr lang="en-US" dirty="0"/>
              <a:t>appropriated for non-Medicaid behavioral health services, $63</a:t>
            </a:r>
            <a:r>
              <a:rPr lang="en-US" baseline="0" dirty="0"/>
              <a:t> </a:t>
            </a:r>
            <a:r>
              <a:rPr lang="en-US" dirty="0"/>
              <a:t>million will be used to address the current and projected waitlists</a:t>
            </a:r>
            <a:r>
              <a:rPr lang="en-US" baseline="0" dirty="0"/>
              <a:t> </a:t>
            </a:r>
            <a:r>
              <a:rPr lang="en-US" dirty="0"/>
              <a:t>for community mental health services for adults and children,</a:t>
            </a:r>
            <a:r>
              <a:rPr lang="en-US" baseline="0" dirty="0"/>
              <a:t> </a:t>
            </a:r>
            <a:r>
              <a:rPr lang="en-US" dirty="0"/>
              <a:t>and $366 million will be used for construction and repairs at</a:t>
            </a:r>
            <a:r>
              <a:rPr lang="en-US" baseline="0" dirty="0"/>
              <a:t> </a:t>
            </a:r>
            <a:r>
              <a:rPr lang="en-US" dirty="0"/>
              <a:t>state hospitals and other inpatient mental health facilities.</a:t>
            </a:r>
          </a:p>
        </p:txBody>
      </p:sp>
      <p:sp>
        <p:nvSpPr>
          <p:cNvPr id="4" name="Slide Number Placeholder 3"/>
          <p:cNvSpPr>
            <a:spLocks noGrp="1"/>
          </p:cNvSpPr>
          <p:nvPr>
            <p:ph type="sldNum" sz="quarter" idx="10"/>
          </p:nvPr>
        </p:nvSpPr>
        <p:spPr/>
        <p:txBody>
          <a:bodyPr/>
          <a:lstStyle/>
          <a:p>
            <a:fld id="{2CE16ABF-E7CE-475E-9D39-3AA949962AF0}" type="slidenum">
              <a:rPr lang="en-US" smtClean="0"/>
              <a:t>7</a:t>
            </a:fld>
            <a:endParaRPr lang="en-US"/>
          </a:p>
        </p:txBody>
      </p:sp>
    </p:spTree>
    <p:extLst>
      <p:ext uri="{BB962C8B-B14F-4D97-AF65-F5344CB8AC3E}">
        <p14:creationId xmlns:p14="http://schemas.microsoft.com/office/powerpoint/2010/main" val="232379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Texas hospitals supported continued appropriations to address the state’s critical shortage of physicians, nurses and behavioral health care professionals. </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green</a:t>
            </a:r>
            <a:r>
              <a:rPr lang="en-US" baseline="0" dirty="0"/>
              <a:t> and blue-shaded counties represent designated</a:t>
            </a:r>
            <a:r>
              <a:rPr lang="en-US" dirty="0"/>
              <a:t> health professional</a:t>
            </a:r>
            <a:r>
              <a:rPr lang="en-US" baseline="0" dirty="0"/>
              <a:t> shortage areas.</a:t>
            </a:r>
            <a:endParaRPr lang="en-US"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As you can see, Texas ha</a:t>
            </a:r>
            <a:r>
              <a:rPr lang="en-US" dirty="0"/>
              <a:t>s a severe statewide</a:t>
            </a:r>
            <a:r>
              <a:rPr lang="en-US" baseline="0" dirty="0"/>
              <a:t> shortage of primary care physicians and is also in need of specialists, in a number of disciplines, including pediatrics, endocrinology and geriatrics. </a:t>
            </a:r>
          </a:p>
          <a:p>
            <a:pPr marL="174708" indent="-174708">
              <a:buFont typeface="Arial" panose="020B0604020202020204" pitchFamily="34" charset="0"/>
              <a:buChar char="•"/>
            </a:pPr>
            <a:endParaRPr lang="en-US" baseline="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More than 80 percent of Texas counties are designated as mental health professional shortage areas; 70 percent of counties have no practicing psychiatrists.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8</a:t>
            </a:fld>
            <a:endParaRPr lang="en-US"/>
          </a:p>
        </p:txBody>
      </p:sp>
    </p:spTree>
    <p:extLst>
      <p:ext uri="{BB962C8B-B14F-4D97-AF65-F5344CB8AC3E}">
        <p14:creationId xmlns:p14="http://schemas.microsoft.com/office/powerpoint/2010/main" val="250188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85th Texas Legislature supported graduate medical education but was not quite as generous in the state budget with other health care workforce-related funding, particularly for the Professional Nursing Shortage Reduction Program, which took a $14 million hit.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Nurses did, however, secure a win with the Texas Board of Nursing sunset legislation that continues TBN until September 2029 and enacts the Nurse Licensure Compact that expands career opportunities by allowing nurses to have one multistate license with the ability to practice in their home state and other compact states. </a:t>
            </a:r>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9</a:t>
            </a:fld>
            <a:endParaRPr lang="en-US"/>
          </a:p>
        </p:txBody>
      </p:sp>
    </p:spTree>
    <p:extLst>
      <p:ext uri="{BB962C8B-B14F-4D97-AF65-F5344CB8AC3E}">
        <p14:creationId xmlns:p14="http://schemas.microsoft.com/office/powerpoint/2010/main" val="221590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Texas has more freestanding emergency centers than any other state – 345. More than 60 percent of these facilities are not owned by or affiliated with a Texas hospital.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FECs were subject of substantial legislative interest this session, as numerous bills were filed to require additional disclosure to consumers regarding the provider network participation of freestanding emergency centers.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bring clarity to some of the issues surrounding FECs, THA worked to educate lawmakers on the significant differences in regulations and practice for hospital-owned FECs versus independent FECs.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 helped kill the bills that would have required onerous disclosure procedures for hospitals and improved a bill by Rep. Tom </a:t>
            </a:r>
            <a:r>
              <a:rPr lang="en-US" sz="1200" b="0" i="0" u="none" strike="noStrike" kern="1200" baseline="0" dirty="0" err="1">
                <a:solidFill>
                  <a:schemeClr val="tx1"/>
                </a:solidFill>
                <a:latin typeface="+mn-lt"/>
                <a:ea typeface="+mn-ea"/>
                <a:cs typeface="+mn-cs"/>
              </a:rPr>
              <a:t>Oliverson</a:t>
            </a:r>
            <a:r>
              <a:rPr lang="en-US" sz="1200" b="0" i="0" u="none" strike="noStrike" kern="1200" baseline="0" dirty="0">
                <a:solidFill>
                  <a:schemeClr val="tx1"/>
                </a:solidFill>
                <a:latin typeface="+mn-lt"/>
                <a:ea typeface="+mn-ea"/>
                <a:cs typeface="+mn-cs"/>
              </a:rPr>
              <a:t>, M.D. (R-Cypress) that would have required both independent and hospital-affiliated FECs to publicly post the list of health insurance companies with which the FEC does and does not contract.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 communicated the administrative burden such regulations place on hospital-affiliated FECs and successfully negotiated language to require website disclosure of network participation, along with a restatement of an existing law requiring individual confirmation of network status at the time of service.</a:t>
            </a:r>
            <a:endParaRPr lang="en-US" dirty="0"/>
          </a:p>
        </p:txBody>
      </p:sp>
      <p:sp>
        <p:nvSpPr>
          <p:cNvPr id="4" name="Slide Number Placeholder 3"/>
          <p:cNvSpPr>
            <a:spLocks noGrp="1"/>
          </p:cNvSpPr>
          <p:nvPr>
            <p:ph type="sldNum" sz="quarter" idx="10"/>
          </p:nvPr>
        </p:nvSpPr>
        <p:spPr/>
        <p:txBody>
          <a:bodyPr/>
          <a:lstStyle/>
          <a:p>
            <a:fld id="{2CE16ABF-E7CE-475E-9D39-3AA949962AF0}" type="slidenum">
              <a:rPr lang="en-US" smtClean="0"/>
              <a:t>11</a:t>
            </a:fld>
            <a:endParaRPr lang="en-US"/>
          </a:p>
        </p:txBody>
      </p:sp>
    </p:spTree>
    <p:extLst>
      <p:ext uri="{BB962C8B-B14F-4D97-AF65-F5344CB8AC3E}">
        <p14:creationId xmlns:p14="http://schemas.microsoft.com/office/powerpoint/2010/main" val="106325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4" name="Rectangle 3"/>
          <p:cNvSpPr/>
          <p:nvPr userDrawn="1"/>
        </p:nvSpPr>
        <p:spPr>
          <a:xfrm>
            <a:off x="5185533" y="2855288"/>
            <a:ext cx="1622322" cy="4719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1"/>
              </a:solidFill>
            </a:endParaRPr>
          </a:p>
        </p:txBody>
      </p:sp>
      <p:sp>
        <p:nvSpPr>
          <p:cNvPr id="5"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accent1"/>
                </a:solidFill>
                <a:latin typeface="FreightSans Pro Light" charset="0"/>
              </a:defRPr>
            </a:lvl1pPr>
          </a:lstStyle>
          <a:p>
            <a:r>
              <a:rPr lang="en-US"/>
              <a:t>Click to edit Master title style</a:t>
            </a:r>
            <a:endParaRPr lang="en-US" dirty="0"/>
          </a:p>
        </p:txBody>
      </p:sp>
      <p:sp>
        <p:nvSpPr>
          <p:cNvPr id="6"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tx2"/>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2941961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0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089410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08">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49492829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09">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0538476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0">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89842528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0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4000" y="1739900"/>
            <a:ext cx="5871792"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35993502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0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12991076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0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30554664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 0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bg1"/>
                </a:solidFill>
                <a:latin typeface="FreightSans Pro Light" charset="0"/>
                <a:ea typeface="FreightSans Pro Light" charset="0"/>
                <a:cs typeface="FreightSans Pro Light" charset="0"/>
              </a:defRPr>
            </a:lvl1pPr>
            <a:lvl2pPr>
              <a:defRPr b="0" i="0">
                <a:solidFill>
                  <a:schemeClr val="bg1"/>
                </a:solidFill>
                <a:latin typeface="FreightSans Pro Light" charset="0"/>
                <a:ea typeface="FreightSans Pro Light" charset="0"/>
                <a:cs typeface="FreightSans Pro Light" charset="0"/>
              </a:defRPr>
            </a:lvl2pPr>
            <a:lvl3pPr>
              <a:defRPr b="0" i="0">
                <a:solidFill>
                  <a:schemeClr val="bg1"/>
                </a:solidFill>
                <a:latin typeface="FreightSans Pro Light" charset="0"/>
                <a:ea typeface="FreightSans Pro Light" charset="0"/>
                <a:cs typeface="FreightSans Pro Light" charset="0"/>
              </a:defRPr>
            </a:lvl3pPr>
            <a:lvl4pPr>
              <a:defRPr b="0" i="0">
                <a:solidFill>
                  <a:schemeClr val="bg1"/>
                </a:solidFill>
                <a:latin typeface="FreightSans Pro Light" charset="0"/>
                <a:ea typeface="FreightSans Pro Light" charset="0"/>
                <a:cs typeface="FreightSans Pro Light" charset="0"/>
              </a:defRPr>
            </a:lvl4pPr>
            <a:lvl5pPr>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09819964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agraph 0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4000" y="1739900"/>
            <a:ext cx="5871792"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98711348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agraph 0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439335"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0926201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Blank">
    <p:spTree>
      <p:nvGrpSpPr>
        <p:cNvPr id="1" name=""/>
        <p:cNvGrpSpPr/>
        <p:nvPr/>
      </p:nvGrpSpPr>
      <p:grpSpPr>
        <a:xfrm>
          <a:off x="0" y="0"/>
          <a:ext cx="0" cy="0"/>
          <a:chOff x="0" y="0"/>
          <a:chExt cx="0" cy="0"/>
        </a:xfrm>
      </p:grpSpPr>
      <p:sp>
        <p:nvSpPr>
          <p:cNvPr id="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accent1"/>
                </a:solidFill>
                <a:latin typeface="FreightSans Pro Light" charset="0"/>
              </a:defRPr>
            </a:lvl1pPr>
          </a:lstStyle>
          <a:p>
            <a:r>
              <a:rPr lang="en-US"/>
              <a:t>Click to edit Master title style</a:t>
            </a:r>
            <a:endParaRPr lang="en-US" dirty="0"/>
          </a:p>
        </p:txBody>
      </p:sp>
      <p:sp>
        <p:nvSpPr>
          <p:cNvPr id="8" name="Text Placeholder 10"/>
          <p:cNvSpPr>
            <a:spLocks noGrp="1"/>
          </p:cNvSpPr>
          <p:nvPr>
            <p:ph type="body" sz="quarter" idx="10"/>
          </p:nvPr>
        </p:nvSpPr>
        <p:spPr>
          <a:xfrm>
            <a:off x="253999" y="1739900"/>
            <a:ext cx="7343083" cy="4358392"/>
          </a:xfrm>
          <a:prstGeom prst="rect">
            <a:avLst/>
          </a:prstGeom>
        </p:spPr>
        <p:txBody>
          <a:bodyPr/>
          <a:lstStyle>
            <a:lvl1pPr>
              <a:defRPr b="0" i="0">
                <a:solidFill>
                  <a:schemeClr val="tx2"/>
                </a:solidFill>
                <a:latin typeface="FreightSans Pro Light" charset="0"/>
                <a:ea typeface="FreightSans Pro Light" charset="0"/>
                <a:cs typeface="FreightSans Pro Light" charset="0"/>
              </a:defRPr>
            </a:lvl1pPr>
            <a:lvl2pPr>
              <a:defRPr b="0" i="0">
                <a:solidFill>
                  <a:schemeClr val="tx2"/>
                </a:solidFill>
                <a:latin typeface="FreightSans Pro Light" charset="0"/>
                <a:ea typeface="FreightSans Pro Light" charset="0"/>
                <a:cs typeface="FreightSans Pro Light" charset="0"/>
              </a:defRPr>
            </a:lvl2pPr>
            <a:lvl3pPr>
              <a:defRPr b="0" i="0">
                <a:solidFill>
                  <a:schemeClr val="tx2"/>
                </a:solidFill>
                <a:latin typeface="FreightSans Pro Light" charset="0"/>
                <a:ea typeface="FreightSans Pro Light" charset="0"/>
                <a:cs typeface="FreightSans Pro Light" charset="0"/>
              </a:defRPr>
            </a:lvl3pPr>
            <a:lvl4pPr>
              <a:defRPr b="0" i="0">
                <a:solidFill>
                  <a:schemeClr val="tx2"/>
                </a:solidFill>
                <a:latin typeface="FreightSans Pro Light" charset="0"/>
                <a:ea typeface="FreightSans Pro Light" charset="0"/>
                <a:cs typeface="FreightSans Pro Light" charset="0"/>
              </a:defRPr>
            </a:lvl4pPr>
            <a:lvl5pPr>
              <a:defRPr b="0" i="0">
                <a:solidFill>
                  <a:schemeClr val="tx2"/>
                </a:solidFill>
                <a:latin typeface="FreightSans Pro Light" charset="0"/>
                <a:ea typeface="FreightSans Pro Light" charset="0"/>
                <a:cs typeface="FreightSans Pr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07373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agraph 0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5254475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agraph 0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17"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bg1"/>
                </a:solidFill>
                <a:latin typeface="FreightSans Pro Light" charset="0"/>
              </a:defRPr>
            </a:lvl1pPr>
          </a:lstStyle>
          <a:p>
            <a:r>
              <a:rPr lang="en-US" dirty="0"/>
              <a:t>Click to edit Master title style</a:t>
            </a:r>
          </a:p>
        </p:txBody>
      </p:sp>
      <p:sp>
        <p:nvSpPr>
          <p:cNvPr id="11"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bg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7308095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Blank">
    <p:spTree>
      <p:nvGrpSpPr>
        <p:cNvPr id="1" name=""/>
        <p:cNvGrpSpPr/>
        <p:nvPr/>
      </p:nvGrpSpPr>
      <p:grpSpPr>
        <a:xfrm>
          <a:off x="0" y="0"/>
          <a:ext cx="0" cy="0"/>
          <a:chOff x="0" y="0"/>
          <a:chExt cx="0" cy="0"/>
        </a:xfrm>
      </p:grpSpPr>
      <p:sp>
        <p:nvSpPr>
          <p:cNvPr id="4" name="Title 1"/>
          <p:cNvSpPr>
            <a:spLocks noGrp="1"/>
          </p:cNvSpPr>
          <p:nvPr>
            <p:ph type="ctrTitle"/>
          </p:nvPr>
        </p:nvSpPr>
        <p:spPr>
          <a:xfrm>
            <a:off x="258965" y="226881"/>
            <a:ext cx="11661693" cy="1385530"/>
          </a:xfrm>
          <a:prstGeom prst="rect">
            <a:avLst/>
          </a:prstGeom>
        </p:spPr>
        <p:txBody>
          <a:bodyPr anchor="b"/>
          <a:lstStyle>
            <a:lvl1pPr algn="l">
              <a:defRPr sz="4800" baseline="0">
                <a:solidFill>
                  <a:schemeClr val="accent1"/>
                </a:solidFill>
                <a:latin typeface="FreightSans Pro Light" charset="0"/>
              </a:defRPr>
            </a:lvl1pPr>
          </a:lstStyle>
          <a:p>
            <a:r>
              <a:rPr lang="en-US"/>
              <a:t>Click to edit Master title style</a:t>
            </a:r>
            <a:endParaRPr lang="en-US" dirty="0"/>
          </a:p>
        </p:txBody>
      </p:sp>
      <p:sp>
        <p:nvSpPr>
          <p:cNvPr id="5" name="Text Placeholder 10"/>
          <p:cNvSpPr>
            <a:spLocks noGrp="1"/>
          </p:cNvSpPr>
          <p:nvPr>
            <p:ph type="body" sz="quarter" idx="10"/>
          </p:nvPr>
        </p:nvSpPr>
        <p:spPr>
          <a:xfrm>
            <a:off x="253999" y="1739900"/>
            <a:ext cx="7796846" cy="4358392"/>
          </a:xfrm>
          <a:prstGeom prst="rect">
            <a:avLst/>
          </a:prstGeom>
        </p:spPr>
        <p:txBody>
          <a:bodyPr/>
          <a:lstStyle>
            <a:lvl1pPr marL="0" indent="0">
              <a:buNone/>
              <a:defRPr sz="2000" b="0" i="0">
                <a:solidFill>
                  <a:schemeClr val="tx1"/>
                </a:solidFill>
                <a:latin typeface="FreightSans Pro Light" charset="0"/>
                <a:ea typeface="FreightSans Pro Light" charset="0"/>
                <a:cs typeface="FreightSans Pro Light" charset="0"/>
              </a:defRPr>
            </a:lvl1pPr>
            <a:lvl2pPr marL="457200" indent="0">
              <a:buNone/>
              <a:defRPr b="0" i="0">
                <a:solidFill>
                  <a:schemeClr val="bg1"/>
                </a:solidFill>
                <a:latin typeface="FreightSans Pro Light" charset="0"/>
                <a:ea typeface="FreightSans Pro Light" charset="0"/>
                <a:cs typeface="FreightSans Pro Light" charset="0"/>
              </a:defRPr>
            </a:lvl2pPr>
            <a:lvl3pPr marL="914400" indent="0">
              <a:buNone/>
              <a:defRPr b="0" i="0">
                <a:solidFill>
                  <a:schemeClr val="bg1"/>
                </a:solidFill>
                <a:latin typeface="FreightSans Pro Light" charset="0"/>
                <a:ea typeface="FreightSans Pro Light" charset="0"/>
                <a:cs typeface="FreightSans Pro Light" charset="0"/>
              </a:defRPr>
            </a:lvl3pPr>
            <a:lvl4pPr marL="1371600" indent="0">
              <a:buNone/>
              <a:defRPr b="0" i="0">
                <a:solidFill>
                  <a:schemeClr val="bg1"/>
                </a:solidFill>
                <a:latin typeface="FreightSans Pro Light" charset="0"/>
                <a:ea typeface="FreightSans Pro Light" charset="0"/>
                <a:cs typeface="FreightSans Pro Light" charset="0"/>
              </a:defRPr>
            </a:lvl4pPr>
            <a:lvl5pPr marL="1828800" indent="0">
              <a:buNone/>
              <a:defRPr b="0" i="0">
                <a:solidFill>
                  <a:schemeClr val="bg1"/>
                </a:solidFill>
                <a:latin typeface="FreightSans Pro Light" charset="0"/>
                <a:ea typeface="FreightSans Pro Light" charset="0"/>
                <a:cs typeface="FreightSans Pro Light" charset="0"/>
              </a:defRPr>
            </a:lvl5pPr>
          </a:lstStyle>
          <a:p>
            <a:pPr lvl="0"/>
            <a:r>
              <a:rPr lang="en-US"/>
              <a:t>Click to edit Master text styles</a:t>
            </a:r>
          </a:p>
        </p:txBody>
      </p:sp>
    </p:spTree>
    <p:extLst>
      <p:ext uri="{BB962C8B-B14F-4D97-AF65-F5344CB8AC3E}">
        <p14:creationId xmlns:p14="http://schemas.microsoft.com/office/powerpoint/2010/main" val="20156918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75352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01">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99860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a:t>
            </a:r>
            <a:r>
              <a:rPr lang="en-US"/>
              <a:t>title style</a:t>
            </a:r>
            <a:endParaRPr lang="en-US" dirty="0"/>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65587639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0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15109155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0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9806207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0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0"/>
            <a:ext cx="12192000" cy="106188"/>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bg1"/>
                </a:solidFill>
                <a:latin typeface="FreightSans Pro Light" charset="0"/>
                <a:ea typeface="FreightSans Pro Light" charset="0"/>
                <a:cs typeface="FreightSans Pro Light" charset="0"/>
              </a:rPr>
              <a:t>Texas Hospital Association</a:t>
            </a:r>
          </a:p>
        </p:txBody>
      </p:sp>
      <p:sp>
        <p:nvSpPr>
          <p:cNvPr id="9" name="Rectangle 8"/>
          <p:cNvSpPr/>
          <p:nvPr userDrawn="1"/>
        </p:nvSpPr>
        <p:spPr>
          <a:xfrm>
            <a:off x="5185533" y="2855288"/>
            <a:ext cx="1622322" cy="47195"/>
          </a:xfrm>
          <a:prstGeom prst="rect">
            <a:avLst/>
          </a:prstGeom>
          <a:solidFill>
            <a:schemeClr val="lt1">
              <a:alpha val="4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ctrTitle"/>
          </p:nvPr>
        </p:nvSpPr>
        <p:spPr>
          <a:xfrm>
            <a:off x="1537751" y="1507374"/>
            <a:ext cx="9144000" cy="2387600"/>
          </a:xfrm>
          <a:prstGeom prst="rect">
            <a:avLst/>
          </a:prstGeom>
        </p:spPr>
        <p:txBody>
          <a:bodyPr anchor="b"/>
          <a:lstStyle>
            <a:lvl1pPr algn="ctr">
              <a:defRPr sz="4800" baseline="0">
                <a:solidFill>
                  <a:schemeClr val="bg1"/>
                </a:solidFill>
                <a:latin typeface="FreightSans Pro Light" charset="0"/>
              </a:defRPr>
            </a:lvl1pPr>
          </a:lstStyle>
          <a:p>
            <a:r>
              <a:rPr lang="en-US" dirty="0"/>
              <a:t>Click to edit Master title style</a:t>
            </a:r>
          </a:p>
        </p:txBody>
      </p:sp>
      <p:sp>
        <p:nvSpPr>
          <p:cNvPr id="18" name="Subtitle 2"/>
          <p:cNvSpPr>
            <a:spLocks noGrp="1"/>
          </p:cNvSpPr>
          <p:nvPr>
            <p:ph type="subTitle" idx="1"/>
          </p:nvPr>
        </p:nvSpPr>
        <p:spPr>
          <a:xfrm>
            <a:off x="1537751" y="3987049"/>
            <a:ext cx="9144000" cy="1655762"/>
          </a:xfrm>
          <a:prstGeom prst="rect">
            <a:avLst/>
          </a:prstGeom>
        </p:spPr>
        <p:txBody>
          <a:bodyPr/>
          <a:lstStyle>
            <a:lvl1pPr marL="0" indent="0" algn="ctr">
              <a:buNone/>
              <a:defRPr sz="2400" b="0" i="0">
                <a:solidFill>
                  <a:schemeClr val="bg1"/>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7332" y="5862075"/>
            <a:ext cx="813327" cy="813327"/>
          </a:xfrm>
          <a:prstGeom prst="rect">
            <a:avLst/>
          </a:prstGeom>
        </p:spPr>
      </p:pic>
    </p:spTree>
    <p:extLst>
      <p:ext uri="{BB962C8B-B14F-4D97-AF65-F5344CB8AC3E}">
        <p14:creationId xmlns:p14="http://schemas.microsoft.com/office/powerpoint/2010/main" val="210404437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430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0" y="0"/>
            <a:ext cx="12192000" cy="106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79" y="6336848"/>
            <a:ext cx="2996873" cy="338554"/>
          </a:xfrm>
          <a:prstGeom prst="rect">
            <a:avLst/>
          </a:prstGeom>
          <a:noFill/>
        </p:spPr>
        <p:txBody>
          <a:bodyPr wrap="square" rtlCol="0">
            <a:spAutoFit/>
          </a:bodyPr>
          <a:lstStyle/>
          <a:p>
            <a:r>
              <a:rPr lang="en-US" sz="1600" b="0" i="0" dirty="0">
                <a:solidFill>
                  <a:schemeClr val="accent1"/>
                </a:solidFill>
                <a:latin typeface="FreightSans Pro Light" charset="0"/>
                <a:ea typeface="FreightSans Pro Light" charset="0"/>
                <a:cs typeface="FreightSans Pro Light" charset="0"/>
              </a:rPr>
              <a:t>Texas Hospital Association</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14874" y="5863717"/>
            <a:ext cx="811685" cy="811685"/>
          </a:xfrm>
          <a:prstGeom prst="rect">
            <a:avLst/>
          </a:prstGeom>
        </p:spPr>
      </p:pic>
    </p:spTree>
    <p:extLst>
      <p:ext uri="{BB962C8B-B14F-4D97-AF65-F5344CB8AC3E}">
        <p14:creationId xmlns:p14="http://schemas.microsoft.com/office/powerpoint/2010/main" val="64403207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1" r:id="rId3"/>
    <p:sldLayoutId id="2147483682" r:id="rId4"/>
  </p:sldLayoutIdLst>
  <p:transition spd="slow">
    <p:push dir="u"/>
  </p:transition>
  <p:txStyles>
    <p:titleStyle>
      <a:lvl1pPr algn="l" defTabSz="914400" rtl="0" eaLnBrk="1" latinLnBrk="0" hangingPunct="1">
        <a:lnSpc>
          <a:spcPct val="90000"/>
        </a:lnSpc>
        <a:spcBef>
          <a:spcPct val="0"/>
        </a:spcBef>
        <a:buNone/>
        <a:defRPr sz="4400" b="0" i="0" kern="1200">
          <a:solidFill>
            <a:schemeClr val="accent1"/>
          </a:solidFill>
          <a:latin typeface="FreightSans Pro Light" charset="0"/>
          <a:ea typeface="FreightSans Pro Light" charset="0"/>
          <a:cs typeface="FreightSans Pro Light" charset="0"/>
        </a:defRPr>
      </a:lvl1pPr>
    </p:titleStyle>
    <p:bodyStyle>
      <a:lvl1pPr marL="228600" indent="-228600" algn="l" defTabSz="914400" rtl="0" eaLnBrk="1" latinLnBrk="0" hangingPunct="1">
        <a:lnSpc>
          <a:spcPct val="90000"/>
        </a:lnSpc>
        <a:spcBef>
          <a:spcPts val="1000"/>
        </a:spcBef>
        <a:buSzPct val="50000"/>
        <a:buFont typeface="Arial"/>
        <a:buChar char="•"/>
        <a:defRPr sz="2800" b="0" i="0" kern="1200">
          <a:solidFill>
            <a:schemeClr val="tx1"/>
          </a:solidFill>
          <a:latin typeface="FreightSans Pro Light" charset="0"/>
          <a:ea typeface="FreightSans Pro Light" charset="0"/>
          <a:cs typeface="FreightSans Pro Light" charset="0"/>
        </a:defRPr>
      </a:lvl1pPr>
      <a:lvl2pPr marL="685800" indent="-228600" algn="l" defTabSz="914400" rtl="0" eaLnBrk="1" latinLnBrk="0" hangingPunct="1">
        <a:lnSpc>
          <a:spcPct val="90000"/>
        </a:lnSpc>
        <a:spcBef>
          <a:spcPts val="500"/>
        </a:spcBef>
        <a:buSzPct val="50000"/>
        <a:buFont typeface="Arial"/>
        <a:buChar char="•"/>
        <a:defRPr sz="2400" b="0" i="0" kern="1200">
          <a:solidFill>
            <a:schemeClr val="tx1"/>
          </a:solidFill>
          <a:latin typeface="FreightSans Pro Light" charset="0"/>
          <a:ea typeface="FreightSans Pro Light" charset="0"/>
          <a:cs typeface="FreightSans Pro Light" charset="0"/>
        </a:defRPr>
      </a:lvl2pPr>
      <a:lvl3pPr marL="1143000" indent="-228600" algn="l" defTabSz="914400" rtl="0" eaLnBrk="1" latinLnBrk="0" hangingPunct="1">
        <a:lnSpc>
          <a:spcPct val="90000"/>
        </a:lnSpc>
        <a:spcBef>
          <a:spcPts val="500"/>
        </a:spcBef>
        <a:buSzPct val="50000"/>
        <a:buFont typeface="Arial"/>
        <a:buChar char="•"/>
        <a:defRPr sz="2000" b="0" i="0" kern="1200">
          <a:solidFill>
            <a:schemeClr val="tx1"/>
          </a:solidFill>
          <a:latin typeface="FreightSans Pro Light" charset="0"/>
          <a:ea typeface="FreightSans Pro Light" charset="0"/>
          <a:cs typeface="FreightSans Pro Light" charset="0"/>
        </a:defRPr>
      </a:lvl3pPr>
      <a:lvl4pPr marL="1600200" indent="-228600" algn="l" defTabSz="914400" rtl="0" eaLnBrk="1" latinLnBrk="0" hangingPunct="1">
        <a:lnSpc>
          <a:spcPct val="90000"/>
        </a:lnSpc>
        <a:spcBef>
          <a:spcPts val="500"/>
        </a:spcBef>
        <a:buSzPct val="50000"/>
        <a:buFont typeface="Arial"/>
        <a:buChar char="•"/>
        <a:defRPr sz="1800" b="0" i="0" kern="1200">
          <a:solidFill>
            <a:schemeClr val="tx1"/>
          </a:solidFill>
          <a:latin typeface="FreightSans Pro Light" charset="0"/>
          <a:ea typeface="FreightSans Pro Light" charset="0"/>
          <a:cs typeface="FreightSans Pro Light" charset="0"/>
        </a:defRPr>
      </a:lvl4pPr>
      <a:lvl5pPr marL="2057400" indent="-228600" algn="l" defTabSz="914400" rtl="0" eaLnBrk="1" latinLnBrk="0" hangingPunct="1">
        <a:lnSpc>
          <a:spcPct val="90000"/>
        </a:lnSpc>
        <a:spcBef>
          <a:spcPts val="500"/>
        </a:spcBef>
        <a:buSzPct val="50000"/>
        <a:buFont typeface="Arial"/>
        <a:buChar char="•"/>
        <a:defRPr sz="1800" b="0" i="0" kern="1200">
          <a:solidFill>
            <a:schemeClr val="tx1"/>
          </a:solidFill>
          <a:latin typeface="FreightSans Pro Light" charset="0"/>
          <a:ea typeface="FreightSans Pro Light" charset="0"/>
          <a:cs typeface="Freight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9106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8" r:id="rId4"/>
    <p:sldLayoutId id="2147483669" r:id="rId5"/>
    <p:sldLayoutId id="2147483670" r:id="rId6"/>
    <p:sldLayoutId id="2147483671" r:id="rId7"/>
    <p:sldLayoutId id="2147483672" r:id="rId8"/>
    <p:sldLayoutId id="2147483673" r:id="rId9"/>
    <p:sldLayoutId id="2147483666" r:id="rId10"/>
    <p:sldLayoutId id="2147483674" r:id="rId11"/>
    <p:sldLayoutId id="2147483676" r:id="rId12"/>
    <p:sldLayoutId id="2147483678" r:id="rId13"/>
    <p:sldLayoutId id="2147483667" r:id="rId14"/>
    <p:sldLayoutId id="2147483675" r:id="rId15"/>
    <p:sldLayoutId id="2147483677" r:id="rId16"/>
    <p:sldLayoutId id="2147483679" r:id="rId17"/>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959" y="215235"/>
            <a:ext cx="9144000" cy="2387600"/>
          </a:xfrm>
        </p:spPr>
        <p:txBody>
          <a:bodyPr/>
          <a:lstStyle/>
          <a:p>
            <a:r>
              <a:rPr lang="en-US" dirty="0"/>
              <a:t>85</a:t>
            </a:r>
            <a:r>
              <a:rPr lang="en-US" baseline="30000" dirty="0"/>
              <a:t>th</a:t>
            </a:r>
            <a:r>
              <a:rPr lang="en-US" dirty="0"/>
              <a:t> Texas Legislature </a:t>
            </a:r>
            <a:br>
              <a:rPr lang="en-US" dirty="0"/>
            </a:br>
            <a:r>
              <a:rPr lang="en-US" dirty="0"/>
              <a:t>Outcomes &amp; Analyses</a:t>
            </a:r>
          </a:p>
        </p:txBody>
      </p:sp>
      <p:sp>
        <p:nvSpPr>
          <p:cNvPr id="3" name="Subtitle 2"/>
          <p:cNvSpPr>
            <a:spLocks noGrp="1"/>
          </p:cNvSpPr>
          <p:nvPr>
            <p:ph type="subTitle" idx="1"/>
          </p:nvPr>
        </p:nvSpPr>
        <p:spPr>
          <a:xfrm>
            <a:off x="1537751" y="3373273"/>
            <a:ext cx="9144000" cy="1655762"/>
          </a:xfrm>
        </p:spPr>
        <p:txBody>
          <a:bodyPr>
            <a:normAutofit/>
          </a:bodyPr>
          <a:lstStyle/>
          <a:p>
            <a:r>
              <a:rPr lang="en-US" sz="3600" b="1" dirty="0"/>
              <a:t>Healthcare Landscape 2018</a:t>
            </a:r>
          </a:p>
        </p:txBody>
      </p:sp>
    </p:spTree>
    <p:extLst>
      <p:ext uri="{BB962C8B-B14F-4D97-AF65-F5344CB8AC3E}">
        <p14:creationId xmlns:p14="http://schemas.microsoft.com/office/powerpoint/2010/main" val="100651391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2053605"/>
            <a:ext cx="11661693" cy="1385530"/>
          </a:xfrm>
        </p:spPr>
        <p:txBody>
          <a:bodyPr/>
          <a:lstStyle/>
          <a:p>
            <a:pPr algn="ctr"/>
            <a:r>
              <a:rPr lang="en-US" dirty="0"/>
              <a:t>Other Legislative Priorities</a:t>
            </a:r>
          </a:p>
        </p:txBody>
      </p:sp>
    </p:spTree>
    <p:extLst>
      <p:ext uri="{BB962C8B-B14F-4D97-AF65-F5344CB8AC3E}">
        <p14:creationId xmlns:p14="http://schemas.microsoft.com/office/powerpoint/2010/main" val="1456257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112581"/>
            <a:ext cx="11661693" cy="1385530"/>
          </a:xfrm>
        </p:spPr>
        <p:txBody>
          <a:bodyPr/>
          <a:lstStyle/>
          <a:p>
            <a:r>
              <a:rPr lang="en-US" dirty="0"/>
              <a:t>Freestanding Emergency Centers</a:t>
            </a:r>
          </a:p>
        </p:txBody>
      </p:sp>
      <p:sp>
        <p:nvSpPr>
          <p:cNvPr id="3" name="Text Placeholder 2"/>
          <p:cNvSpPr>
            <a:spLocks noGrp="1"/>
          </p:cNvSpPr>
          <p:nvPr>
            <p:ph type="body" sz="quarter" idx="10"/>
          </p:nvPr>
        </p:nvSpPr>
        <p:spPr>
          <a:xfrm>
            <a:off x="253999" y="1739900"/>
            <a:ext cx="10541380" cy="4358392"/>
          </a:xfrm>
        </p:spPr>
        <p:txBody>
          <a:bodyPr/>
          <a:lstStyle/>
          <a:p>
            <a:pPr marL="0" indent="0">
              <a:buNone/>
            </a:pPr>
            <a:r>
              <a:rPr lang="en-US" b="1" dirty="0"/>
              <a:t>Goal: </a:t>
            </a:r>
            <a:r>
              <a:rPr lang="en-US" dirty="0"/>
              <a:t>Help consumers understand with which health plans a FEC contracts in the most effective way. </a:t>
            </a:r>
          </a:p>
          <a:p>
            <a:endParaRPr lang="en-US" dirty="0"/>
          </a:p>
          <a:p>
            <a:pPr marL="0" indent="0">
              <a:buNone/>
            </a:pPr>
            <a:r>
              <a:rPr lang="en-US" b="1" dirty="0"/>
              <a:t>Result: </a:t>
            </a:r>
            <a:r>
              <a:rPr lang="en-US" dirty="0"/>
              <a:t>THA improved legislation that would have required FECs to publicly post the list of health insurance companies with which the FEC does and does not contract. </a:t>
            </a:r>
          </a:p>
          <a:p>
            <a:pPr lvl="1"/>
            <a:r>
              <a:rPr lang="en-US" dirty="0"/>
              <a:t>THA negotiated language to require website disclosure of disclosure of network participation, along with a restatement of an existing law requiring individual confirmation of network status at the time of service.</a:t>
            </a:r>
          </a:p>
          <a:p>
            <a:pPr lvl="1"/>
            <a:endParaRPr lang="en-US" dirty="0"/>
          </a:p>
          <a:p>
            <a:pPr marL="0" indent="0">
              <a:buNone/>
            </a:pPr>
            <a:endParaRPr lang="en-US" b="1" dirty="0"/>
          </a:p>
        </p:txBody>
      </p:sp>
    </p:spTree>
    <p:extLst>
      <p:ext uri="{BB962C8B-B14F-4D97-AF65-F5344CB8AC3E}">
        <p14:creationId xmlns:p14="http://schemas.microsoft.com/office/powerpoint/2010/main" val="80884293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150681"/>
            <a:ext cx="11661693" cy="1385530"/>
          </a:xfrm>
        </p:spPr>
        <p:txBody>
          <a:bodyPr/>
          <a:lstStyle/>
          <a:p>
            <a:r>
              <a:rPr lang="en-US" dirty="0"/>
              <a:t>Health Care Pricing and Disclosure</a:t>
            </a:r>
          </a:p>
        </p:txBody>
      </p:sp>
      <p:sp>
        <p:nvSpPr>
          <p:cNvPr id="3" name="Text Placeholder 2"/>
          <p:cNvSpPr>
            <a:spLocks noGrp="1"/>
          </p:cNvSpPr>
          <p:nvPr>
            <p:ph type="body" sz="quarter" idx="10"/>
          </p:nvPr>
        </p:nvSpPr>
        <p:spPr>
          <a:xfrm>
            <a:off x="253999" y="1739900"/>
            <a:ext cx="11154230" cy="4358392"/>
          </a:xfrm>
        </p:spPr>
        <p:txBody>
          <a:bodyPr>
            <a:normAutofit lnSpcReduction="10000"/>
          </a:bodyPr>
          <a:lstStyle/>
          <a:p>
            <a:pPr marL="0" indent="0">
              <a:buNone/>
            </a:pPr>
            <a:r>
              <a:rPr lang="en-US" b="1" dirty="0"/>
              <a:t>Goal: </a:t>
            </a:r>
            <a:r>
              <a:rPr lang="en-US" dirty="0"/>
              <a:t>Offer pricing transparency to consumers in the most effective and accurate way for hospitals. </a:t>
            </a:r>
          </a:p>
          <a:p>
            <a:pPr marL="0" indent="0">
              <a:buNone/>
            </a:pPr>
            <a:endParaRPr lang="en-US" dirty="0"/>
          </a:p>
          <a:p>
            <a:pPr marL="0" indent="0">
              <a:buNone/>
            </a:pPr>
            <a:r>
              <a:rPr lang="en-US" b="1" dirty="0"/>
              <a:t>Results: </a:t>
            </a:r>
            <a:r>
              <a:rPr lang="en-US" dirty="0"/>
              <a:t>THA weighed in on several related bills.</a:t>
            </a:r>
          </a:p>
          <a:p>
            <a:pPr lvl="1"/>
            <a:r>
              <a:rPr lang="en-US" dirty="0"/>
              <a:t>Supported and helped pass legislation to expand the law governing mediation of disputed health care bills to include all facility-based providers, including those practicing in freestanding emergency centers. </a:t>
            </a:r>
          </a:p>
          <a:p>
            <a:pPr lvl="1"/>
            <a:r>
              <a:rPr lang="en-US" dirty="0"/>
              <a:t>Raised concerns over a bill that would have allowed the attorney general to sue hospitals and FECs for “unconscionable” billing for emergency care.</a:t>
            </a:r>
          </a:p>
          <a:p>
            <a:pPr lvl="1"/>
            <a:r>
              <a:rPr lang="en-US" dirty="0"/>
              <a:t>Helped kill a bill that would have required health care facilities to disclose, or in certain circumstances estimate, the cost of a nonemergency medical service before services are rendered.</a:t>
            </a:r>
          </a:p>
          <a:p>
            <a:pPr lvl="1"/>
            <a:endParaRPr lang="en-US" dirty="0"/>
          </a:p>
        </p:txBody>
      </p:sp>
    </p:spTree>
    <p:extLst>
      <p:ext uri="{BB962C8B-B14F-4D97-AF65-F5344CB8AC3E}">
        <p14:creationId xmlns:p14="http://schemas.microsoft.com/office/powerpoint/2010/main" val="45084218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131631"/>
            <a:ext cx="11661693" cy="1385530"/>
          </a:xfrm>
        </p:spPr>
        <p:txBody>
          <a:bodyPr/>
          <a:lstStyle/>
          <a:p>
            <a:r>
              <a:rPr lang="en-US" dirty="0"/>
              <a:t>Hospital Operations </a:t>
            </a:r>
          </a:p>
        </p:txBody>
      </p:sp>
      <p:sp>
        <p:nvSpPr>
          <p:cNvPr id="3" name="Text Placeholder 2"/>
          <p:cNvSpPr>
            <a:spLocks noGrp="1"/>
          </p:cNvSpPr>
          <p:nvPr>
            <p:ph type="body" sz="quarter" idx="10"/>
          </p:nvPr>
        </p:nvSpPr>
        <p:spPr>
          <a:xfrm>
            <a:off x="253999" y="1739900"/>
            <a:ext cx="11666659" cy="4358392"/>
          </a:xfrm>
        </p:spPr>
        <p:txBody>
          <a:bodyPr/>
          <a:lstStyle/>
          <a:p>
            <a:pPr marL="0" indent="0">
              <a:buNone/>
            </a:pPr>
            <a:r>
              <a:rPr lang="en-US" b="1" dirty="0"/>
              <a:t>Goal: </a:t>
            </a:r>
            <a:r>
              <a:rPr lang="en-US" dirty="0"/>
              <a:t>Allow hospitals to manage and run their facilities and operations to best serve patients.</a:t>
            </a:r>
          </a:p>
          <a:p>
            <a:pPr marL="0" indent="0">
              <a:buNone/>
            </a:pPr>
            <a:endParaRPr lang="en-US" dirty="0"/>
          </a:p>
          <a:p>
            <a:pPr marL="0" indent="0">
              <a:buNone/>
            </a:pPr>
            <a:r>
              <a:rPr lang="en-US" b="1" dirty="0"/>
              <a:t>Result: </a:t>
            </a:r>
            <a:r>
              <a:rPr lang="en-US" dirty="0"/>
              <a:t>THA killed and improved several bad bills. </a:t>
            </a:r>
          </a:p>
          <a:p>
            <a:pPr lvl="1"/>
            <a:r>
              <a:rPr lang="en-US" dirty="0"/>
              <a:t>THA killed legislation that would have subjected private hospitals to open records requests under the Public Information Act. </a:t>
            </a:r>
          </a:p>
          <a:p>
            <a:pPr lvl="1"/>
            <a:r>
              <a:rPr lang="en-US" dirty="0"/>
              <a:t>THA brokered a compromise, removing language from a bill that created new causes of action for physicians to sue their 501(a) physician groups. </a:t>
            </a:r>
          </a:p>
          <a:p>
            <a:pPr lvl="1"/>
            <a:r>
              <a:rPr lang="en-US" dirty="0"/>
              <a:t>THA forged a compromise, amending bill language so that hospitals can continue to determine their own physician workforce. </a:t>
            </a:r>
          </a:p>
        </p:txBody>
      </p:sp>
    </p:spTree>
    <p:extLst>
      <p:ext uri="{BB962C8B-B14F-4D97-AF65-F5344CB8AC3E}">
        <p14:creationId xmlns:p14="http://schemas.microsoft.com/office/powerpoint/2010/main" val="41051259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150681"/>
            <a:ext cx="11661693" cy="1385530"/>
          </a:xfrm>
        </p:spPr>
        <p:txBody>
          <a:bodyPr/>
          <a:lstStyle/>
          <a:p>
            <a:r>
              <a:rPr lang="en-US" dirty="0"/>
              <a:t>Hospital Liability</a:t>
            </a:r>
          </a:p>
        </p:txBody>
      </p:sp>
      <p:sp>
        <p:nvSpPr>
          <p:cNvPr id="3" name="Text Placeholder 2"/>
          <p:cNvSpPr>
            <a:spLocks noGrp="1"/>
          </p:cNvSpPr>
          <p:nvPr>
            <p:ph type="body" sz="quarter" idx="10"/>
          </p:nvPr>
        </p:nvSpPr>
        <p:spPr>
          <a:xfrm>
            <a:off x="253999" y="1739900"/>
            <a:ext cx="11496723" cy="4101342"/>
          </a:xfrm>
        </p:spPr>
        <p:txBody>
          <a:bodyPr/>
          <a:lstStyle/>
          <a:p>
            <a:pPr marL="0" indent="0">
              <a:buNone/>
            </a:pPr>
            <a:r>
              <a:rPr lang="en-US" b="1" dirty="0"/>
              <a:t>Goal: </a:t>
            </a:r>
            <a:r>
              <a:rPr lang="en-US" dirty="0"/>
              <a:t>Oppose increasing the cap on non-economic damages in tort cases. </a:t>
            </a:r>
          </a:p>
          <a:p>
            <a:pPr marL="0" indent="0">
              <a:buNone/>
            </a:pPr>
            <a:endParaRPr lang="en-US" dirty="0"/>
          </a:p>
          <a:p>
            <a:pPr marL="0" indent="0">
              <a:buNone/>
            </a:pPr>
            <a:r>
              <a:rPr lang="en-US" b="1" dirty="0"/>
              <a:t>Result:</a:t>
            </a:r>
            <a:r>
              <a:rPr lang="en-US" dirty="0"/>
              <a:t> THA killed legislation that would have raised the cap for non-economic damages awarded in a health care liability claim and tied it to the Consumer Price Index. </a:t>
            </a:r>
          </a:p>
        </p:txBody>
      </p:sp>
    </p:spTree>
    <p:extLst>
      <p:ext uri="{BB962C8B-B14F-4D97-AF65-F5344CB8AC3E}">
        <p14:creationId xmlns:p14="http://schemas.microsoft.com/office/powerpoint/2010/main" val="11930741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150681"/>
            <a:ext cx="11661693" cy="1385530"/>
          </a:xfrm>
        </p:spPr>
        <p:txBody>
          <a:bodyPr/>
          <a:lstStyle/>
          <a:p>
            <a:r>
              <a:rPr lang="en-US" dirty="0"/>
              <a:t>Special Session Focus</a:t>
            </a:r>
          </a:p>
        </p:txBody>
      </p:sp>
      <p:sp>
        <p:nvSpPr>
          <p:cNvPr id="3" name="Text Placeholder 2"/>
          <p:cNvSpPr>
            <a:spLocks noGrp="1"/>
          </p:cNvSpPr>
          <p:nvPr>
            <p:ph type="body" sz="quarter" idx="10"/>
          </p:nvPr>
        </p:nvSpPr>
        <p:spPr>
          <a:xfrm>
            <a:off x="253999" y="1739900"/>
            <a:ext cx="11483076" cy="4358392"/>
          </a:xfrm>
        </p:spPr>
        <p:txBody>
          <a:bodyPr>
            <a:normAutofit lnSpcReduction="10000"/>
          </a:bodyPr>
          <a:lstStyle/>
          <a:p>
            <a:pPr marL="0" indent="0">
              <a:buNone/>
            </a:pPr>
            <a:r>
              <a:rPr lang="en-US" dirty="0"/>
              <a:t>The Texas Legislature revisited a number of issues impacting Texas hospitals when it returned for the 30-day special session July 18, including: </a:t>
            </a:r>
          </a:p>
          <a:p>
            <a:pPr marL="0" indent="0">
              <a:buNone/>
            </a:pPr>
            <a:endParaRPr lang="en-US" dirty="0"/>
          </a:p>
          <a:p>
            <a:pPr lvl="1"/>
            <a:r>
              <a:rPr lang="en-US" dirty="0"/>
              <a:t>Texas Medical Board sunset legislation;  </a:t>
            </a:r>
            <a:r>
              <a:rPr lang="en-US" b="1" dirty="0"/>
              <a:t>(passed)</a:t>
            </a:r>
          </a:p>
          <a:p>
            <a:pPr lvl="1"/>
            <a:r>
              <a:rPr lang="en-US" dirty="0"/>
              <a:t>Property tax reform, including a lower "rollback provision;”  </a:t>
            </a:r>
            <a:r>
              <a:rPr lang="en-US" b="1" dirty="0"/>
              <a:t>(stalled)</a:t>
            </a:r>
          </a:p>
          <a:p>
            <a:pPr lvl="1"/>
            <a:r>
              <a:rPr lang="en-US" dirty="0"/>
              <a:t>Caps on state and local spending;  </a:t>
            </a:r>
            <a:r>
              <a:rPr lang="en-US" b="1" dirty="0"/>
              <a:t>(stalled)</a:t>
            </a:r>
          </a:p>
          <a:p>
            <a:pPr lvl="1"/>
            <a:r>
              <a:rPr lang="en-US" dirty="0"/>
              <a:t>Increasing reporting requirements when complications arise from abortions;  </a:t>
            </a:r>
            <a:r>
              <a:rPr lang="en-US" b="1" dirty="0"/>
              <a:t>(passed)</a:t>
            </a:r>
          </a:p>
          <a:p>
            <a:pPr lvl="1"/>
            <a:r>
              <a:rPr lang="en-US" dirty="0"/>
              <a:t>Revising the practices and standards related to use of in-hospital do-not-resuscitate orders </a:t>
            </a:r>
            <a:r>
              <a:rPr lang="en-US" b="1" dirty="0"/>
              <a:t>(passed)</a:t>
            </a:r>
          </a:p>
          <a:p>
            <a:pPr lvl="1"/>
            <a:endParaRPr lang="en-US" dirty="0"/>
          </a:p>
          <a:p>
            <a:pPr marL="0" indent="0">
              <a:buNone/>
            </a:pPr>
            <a:r>
              <a:rPr lang="en-US" dirty="0"/>
              <a:t>THA is closely monitoring rulemaking on the legislation that passed.</a:t>
            </a:r>
          </a:p>
        </p:txBody>
      </p:sp>
    </p:spTree>
    <p:extLst>
      <p:ext uri="{BB962C8B-B14F-4D97-AF65-F5344CB8AC3E}">
        <p14:creationId xmlns:p14="http://schemas.microsoft.com/office/powerpoint/2010/main" val="363739332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2053605"/>
            <a:ext cx="11661693" cy="1385530"/>
          </a:xfrm>
        </p:spPr>
        <p:txBody>
          <a:bodyPr/>
          <a:lstStyle/>
          <a:p>
            <a:pPr algn="ctr"/>
            <a:r>
              <a:rPr lang="en-US" dirty="0"/>
              <a:t>1115 Medicaid Waiver</a:t>
            </a:r>
          </a:p>
        </p:txBody>
      </p:sp>
    </p:spTree>
    <p:extLst>
      <p:ext uri="{BB962C8B-B14F-4D97-AF65-F5344CB8AC3E}">
        <p14:creationId xmlns:p14="http://schemas.microsoft.com/office/powerpoint/2010/main" val="275338242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226881"/>
            <a:ext cx="11661693" cy="970854"/>
          </a:xfrm>
        </p:spPr>
        <p:txBody>
          <a:bodyPr/>
          <a:lstStyle/>
          <a:p>
            <a:r>
              <a:rPr lang="en-US" dirty="0"/>
              <a:t>Uncompensated Care Increasing</a:t>
            </a:r>
          </a:p>
        </p:txBody>
      </p:sp>
      <p:sp>
        <p:nvSpPr>
          <p:cNvPr id="3" name="Text Placeholder 2"/>
          <p:cNvSpPr>
            <a:spLocks noGrp="1"/>
          </p:cNvSpPr>
          <p:nvPr>
            <p:ph type="body" sz="quarter" idx="10"/>
          </p:nvPr>
        </p:nvSpPr>
        <p:spPr>
          <a:xfrm>
            <a:off x="254000" y="1739900"/>
            <a:ext cx="2978598" cy="4358392"/>
          </a:xfrm>
        </p:spPr>
        <p:txBody>
          <a:bodyPr/>
          <a:lstStyle/>
          <a:p>
            <a:pPr marL="0" indent="0">
              <a:buNone/>
            </a:pPr>
            <a:r>
              <a:rPr lang="en-US" dirty="0"/>
              <a:t>Importance of UC funds in waiver </a:t>
            </a:r>
          </a:p>
          <a:p>
            <a:r>
              <a:rPr lang="en-US" dirty="0"/>
              <a:t>Medicaid shortfall remains high</a:t>
            </a:r>
          </a:p>
          <a:p>
            <a:r>
              <a:rPr lang="en-US" dirty="0"/>
              <a:t>Texas continues to have highest percentage and number of uninsured in nation.</a:t>
            </a:r>
          </a:p>
        </p:txBody>
      </p:sp>
      <p:pic>
        <p:nvPicPr>
          <p:cNvPr id="4" name="Picture 3"/>
          <p:cNvPicPr>
            <a:picLocks noChangeAspect="1"/>
          </p:cNvPicPr>
          <p:nvPr/>
        </p:nvPicPr>
        <p:blipFill>
          <a:blip r:embed="rId2"/>
          <a:stretch>
            <a:fillRect/>
          </a:stretch>
        </p:blipFill>
        <p:spPr>
          <a:xfrm>
            <a:off x="3533395" y="2251226"/>
            <a:ext cx="8138865" cy="2999492"/>
          </a:xfrm>
          <a:prstGeom prst="rect">
            <a:avLst/>
          </a:prstGeom>
        </p:spPr>
      </p:pic>
    </p:spTree>
    <p:extLst>
      <p:ext uri="{BB962C8B-B14F-4D97-AF65-F5344CB8AC3E}">
        <p14:creationId xmlns:p14="http://schemas.microsoft.com/office/powerpoint/2010/main" val="269706590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226881"/>
            <a:ext cx="11661693" cy="829187"/>
          </a:xfrm>
        </p:spPr>
        <p:txBody>
          <a:bodyPr>
            <a:normAutofit/>
          </a:bodyPr>
          <a:lstStyle/>
          <a:p>
            <a:r>
              <a:rPr lang="en-US" sz="4000" b="1" dirty="0"/>
              <a:t>Continue the 1115 Medicaid Transformation Waiver</a:t>
            </a:r>
          </a:p>
        </p:txBody>
      </p:sp>
      <p:sp>
        <p:nvSpPr>
          <p:cNvPr id="3" name="Text Placeholder 2"/>
          <p:cNvSpPr>
            <a:spLocks noGrp="1"/>
          </p:cNvSpPr>
          <p:nvPr>
            <p:ph type="body" sz="quarter" idx="10"/>
          </p:nvPr>
        </p:nvSpPr>
        <p:spPr>
          <a:xfrm>
            <a:off x="253998" y="1313645"/>
            <a:ext cx="11246836" cy="4784647"/>
          </a:xfrm>
        </p:spPr>
        <p:txBody>
          <a:bodyPr/>
          <a:lstStyle/>
          <a:p>
            <a:r>
              <a:rPr lang="en-US" dirty="0"/>
              <a:t>Redesigned the delivery of health care in Texas</a:t>
            </a:r>
          </a:p>
          <a:p>
            <a:r>
              <a:rPr lang="en-US" dirty="0"/>
              <a:t>Saved more than $8 billion over the five year period </a:t>
            </a:r>
          </a:p>
          <a:p>
            <a:r>
              <a:rPr lang="en-US" dirty="0"/>
              <a:t>Directs $6.2 billion a year in Medicaid managed care savings to Texas hospitals and other health care providers to:</a:t>
            </a:r>
          </a:p>
          <a:p>
            <a:pPr lvl="1"/>
            <a:r>
              <a:rPr lang="en-US" dirty="0"/>
              <a:t>offset some uncompensated care costs - Uncompensated Care (UC) Pool</a:t>
            </a:r>
          </a:p>
          <a:p>
            <a:pPr lvl="1"/>
            <a:r>
              <a:rPr lang="en-US" dirty="0"/>
              <a:t>support 1,491 projects that improve access to needed services (BH, primary care, specialty care, chronic care) and reduces health care costs - Delivery System Reform Incentive Payment (DSRIP) Pool</a:t>
            </a:r>
          </a:p>
          <a:p>
            <a:r>
              <a:rPr lang="en-US" dirty="0"/>
              <a:t>The waiver was extended through December 2017</a:t>
            </a:r>
          </a:p>
          <a:p>
            <a:r>
              <a:rPr lang="en-US" b="1" dirty="0"/>
              <a:t>A new five-year waiver was approved on December 21, 2017.</a:t>
            </a:r>
          </a:p>
          <a:p>
            <a:endParaRPr lang="en-US" dirty="0"/>
          </a:p>
        </p:txBody>
      </p:sp>
    </p:spTree>
    <p:extLst>
      <p:ext uri="{BB962C8B-B14F-4D97-AF65-F5344CB8AC3E}">
        <p14:creationId xmlns:p14="http://schemas.microsoft.com/office/powerpoint/2010/main" val="8376821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226881"/>
            <a:ext cx="11661693" cy="829187"/>
          </a:xfrm>
        </p:spPr>
        <p:txBody>
          <a:bodyPr>
            <a:normAutofit/>
          </a:bodyPr>
          <a:lstStyle/>
          <a:p>
            <a:r>
              <a:rPr lang="en-US" sz="4000" b="1" dirty="0"/>
              <a:t>New Texas Medicaid 1115 Waiver Approved by CMS</a:t>
            </a:r>
          </a:p>
        </p:txBody>
      </p:sp>
      <p:sp>
        <p:nvSpPr>
          <p:cNvPr id="3" name="Text Placeholder 2"/>
          <p:cNvSpPr>
            <a:spLocks noGrp="1"/>
          </p:cNvSpPr>
          <p:nvPr>
            <p:ph type="body" sz="quarter" idx="10"/>
          </p:nvPr>
        </p:nvSpPr>
        <p:spPr>
          <a:xfrm>
            <a:off x="253998" y="1313645"/>
            <a:ext cx="11246836" cy="4784647"/>
          </a:xfrm>
        </p:spPr>
        <p:txBody>
          <a:bodyPr>
            <a:normAutofit/>
          </a:bodyPr>
          <a:lstStyle/>
          <a:p>
            <a:r>
              <a:rPr lang="en-US" dirty="0"/>
              <a:t>Level funding for uncompensated care and DSRIP for two years.</a:t>
            </a:r>
          </a:p>
          <a:p>
            <a:pPr lvl="1"/>
            <a:r>
              <a:rPr lang="en-US" dirty="0"/>
              <a:t>Transition to modified S-10 for reporting and calculating UC payments - will not take effect until 2020.</a:t>
            </a:r>
          </a:p>
          <a:p>
            <a:pPr lvl="1"/>
            <a:r>
              <a:rPr lang="en-US" dirty="0"/>
              <a:t>Transition out of DSRIP occurs over 5 years - gives the industry and the state time to identify the most effective projects and operationalize them.</a:t>
            </a:r>
          </a:p>
          <a:p>
            <a:pPr lvl="1"/>
            <a:r>
              <a:rPr lang="en-US" dirty="0"/>
              <a:t>Increases allowable spending amount under “budget neutrality” cap to accommodate other means of increasing hospital reimbursement, such as NAIP, QIP and the uniform hospital rate increase program (UHRIP).</a:t>
            </a:r>
          </a:p>
          <a:p>
            <a:pPr lvl="1"/>
            <a:r>
              <a:rPr lang="en-US" dirty="0"/>
              <a:t>The method of finance for the state share of Waiver payments is not addressed in the terms and conditions. The disallowance appeals process still underway. The industry and the state must ultimately figure out alternative means of financing the state share of payments.</a:t>
            </a:r>
          </a:p>
          <a:p>
            <a:endParaRPr lang="en-US" sz="3700" dirty="0"/>
          </a:p>
        </p:txBody>
      </p:sp>
    </p:spTree>
    <p:extLst>
      <p:ext uri="{BB962C8B-B14F-4D97-AF65-F5344CB8AC3E}">
        <p14:creationId xmlns:p14="http://schemas.microsoft.com/office/powerpoint/2010/main" val="58351320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34132"/>
            <a:ext cx="11661693" cy="1385530"/>
          </a:xfrm>
        </p:spPr>
        <p:txBody>
          <a:bodyPr/>
          <a:lstStyle/>
          <a:p>
            <a:r>
              <a:rPr lang="en-US" dirty="0"/>
              <a:t>Overview</a:t>
            </a:r>
          </a:p>
        </p:txBody>
      </p:sp>
      <p:sp>
        <p:nvSpPr>
          <p:cNvPr id="3" name="Text Placeholder 2"/>
          <p:cNvSpPr>
            <a:spLocks noGrp="1"/>
          </p:cNvSpPr>
          <p:nvPr>
            <p:ph type="body" sz="quarter" idx="10"/>
          </p:nvPr>
        </p:nvSpPr>
        <p:spPr>
          <a:xfrm>
            <a:off x="258965" y="1698916"/>
            <a:ext cx="10480806" cy="4582643"/>
          </a:xfrm>
        </p:spPr>
        <p:txBody>
          <a:bodyPr>
            <a:normAutofit fontScale="85000" lnSpcReduction="20000"/>
          </a:bodyPr>
          <a:lstStyle/>
          <a:p>
            <a:pPr marL="0" indent="0">
              <a:buNone/>
            </a:pPr>
            <a:r>
              <a:rPr lang="en-US" b="1" dirty="0"/>
              <a:t>Major Legislative Priorities</a:t>
            </a:r>
          </a:p>
          <a:p>
            <a:pPr lvl="1">
              <a:lnSpc>
                <a:spcPct val="120000"/>
              </a:lnSpc>
            </a:pPr>
            <a:r>
              <a:rPr lang="en-US" dirty="0"/>
              <a:t>Maintaining Funding for Enhanced Medicaid Payments </a:t>
            </a:r>
          </a:p>
          <a:p>
            <a:pPr lvl="1"/>
            <a:r>
              <a:rPr lang="en-US" dirty="0"/>
              <a:t>Supporting Texas Trauma Hospitals</a:t>
            </a:r>
          </a:p>
          <a:p>
            <a:pPr lvl="1"/>
            <a:r>
              <a:rPr lang="en-US" dirty="0"/>
              <a:t>Investing in the Behavioral Health System </a:t>
            </a:r>
          </a:p>
          <a:p>
            <a:pPr lvl="1"/>
            <a:r>
              <a:rPr lang="en-US" dirty="0"/>
              <a:t>Funding for Health Care Workforce Education and Training</a:t>
            </a:r>
          </a:p>
          <a:p>
            <a:pPr lvl="1"/>
            <a:endParaRPr lang="en-US" dirty="0"/>
          </a:p>
          <a:p>
            <a:pPr marL="0" indent="0">
              <a:buNone/>
            </a:pPr>
            <a:r>
              <a:rPr lang="en-US" b="1" dirty="0"/>
              <a:t>Other Major Issues </a:t>
            </a:r>
          </a:p>
          <a:p>
            <a:pPr lvl="1">
              <a:lnSpc>
                <a:spcPct val="120000"/>
              </a:lnSpc>
            </a:pPr>
            <a:r>
              <a:rPr lang="en-US" dirty="0"/>
              <a:t>Freestanding Emergency Centers </a:t>
            </a:r>
          </a:p>
          <a:p>
            <a:pPr lvl="1"/>
            <a:r>
              <a:rPr lang="en-US" dirty="0"/>
              <a:t>Hospital Pricing and Disclosure  </a:t>
            </a:r>
          </a:p>
          <a:p>
            <a:pPr lvl="1"/>
            <a:r>
              <a:rPr lang="en-US" dirty="0"/>
              <a:t>Hospital Operations </a:t>
            </a:r>
          </a:p>
          <a:p>
            <a:pPr lvl="1"/>
            <a:r>
              <a:rPr lang="en-US" dirty="0"/>
              <a:t>Physician Practice</a:t>
            </a:r>
          </a:p>
          <a:p>
            <a:pPr lvl="1"/>
            <a:endParaRPr lang="en-US" dirty="0"/>
          </a:p>
          <a:p>
            <a:pPr marL="0" indent="0">
              <a:buNone/>
            </a:pPr>
            <a:r>
              <a:rPr lang="en-US" b="1" dirty="0"/>
              <a:t>Special Session Focus</a:t>
            </a:r>
          </a:p>
          <a:p>
            <a:pPr marL="0" indent="0">
              <a:buNone/>
            </a:pPr>
            <a:r>
              <a:rPr lang="en-US" b="1" dirty="0"/>
              <a:t>1115 Medicaid Waiver</a:t>
            </a:r>
          </a:p>
        </p:txBody>
      </p:sp>
    </p:spTree>
    <p:extLst>
      <p:ext uri="{BB962C8B-B14F-4D97-AF65-F5344CB8AC3E}">
        <p14:creationId xmlns:p14="http://schemas.microsoft.com/office/powerpoint/2010/main" val="74774686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226881"/>
            <a:ext cx="11661693" cy="829187"/>
          </a:xfrm>
        </p:spPr>
        <p:txBody>
          <a:bodyPr>
            <a:normAutofit/>
          </a:bodyPr>
          <a:lstStyle/>
          <a:p>
            <a:r>
              <a:rPr lang="en-US" sz="4000" b="1" dirty="0"/>
              <a:t>New Texas Medicaid 1115 Waiver Approved by CMS</a:t>
            </a:r>
          </a:p>
        </p:txBody>
      </p:sp>
      <p:sp>
        <p:nvSpPr>
          <p:cNvPr id="3" name="Text Placeholder 2"/>
          <p:cNvSpPr>
            <a:spLocks noGrp="1"/>
          </p:cNvSpPr>
          <p:nvPr>
            <p:ph type="body" sz="quarter" idx="10"/>
          </p:nvPr>
        </p:nvSpPr>
        <p:spPr>
          <a:xfrm>
            <a:off x="253998" y="1313645"/>
            <a:ext cx="11246836" cy="4784647"/>
          </a:xfrm>
        </p:spPr>
        <p:txBody>
          <a:bodyPr>
            <a:normAutofit fontScale="62500" lnSpcReduction="20000"/>
          </a:bodyPr>
          <a:lstStyle/>
          <a:p>
            <a:r>
              <a:rPr lang="en-US" sz="3800" b="1" dirty="0">
                <a:solidFill>
                  <a:srgbClr val="007BC4"/>
                </a:solidFill>
                <a:latin typeface="FreightSansProBold-Regular" panose="02000803040000020004" pitchFamily="50" charset="0"/>
              </a:rPr>
              <a:t>With a new Medicaid 1115 Waiver approved for Texas, hospitals’ uncompensated care funding will change beginning in 2020:</a:t>
            </a:r>
          </a:p>
          <a:p>
            <a:r>
              <a:rPr lang="en-US" sz="3700" dirty="0">
                <a:solidFill>
                  <a:srgbClr val="2D393E"/>
                </a:solidFill>
                <a:latin typeface="FreightSansProLight-Regular" panose="02000606030000020004" pitchFamily="50" charset="0"/>
              </a:rPr>
              <a:t>Total uncompensated care funding available and individual hospitals’ UC payments will be based on charity care costs for uninsured patients reported on a modified 2017 Worksheet S-10. </a:t>
            </a:r>
          </a:p>
          <a:p>
            <a:r>
              <a:rPr lang="en-US" sz="3700" dirty="0">
                <a:solidFill>
                  <a:srgbClr val="2D393E"/>
                </a:solidFill>
                <a:latin typeface="FreightSansProLight-Regular" panose="02000606030000020004" pitchFamily="50" charset="0"/>
              </a:rPr>
              <a:t>For children’s and specialty hospitals that do not use the S-10, allowable costs will come from cost reports.</a:t>
            </a:r>
          </a:p>
          <a:p>
            <a:r>
              <a:rPr lang="en-US" sz="3700" dirty="0">
                <a:solidFill>
                  <a:srgbClr val="2D393E"/>
                </a:solidFill>
                <a:latin typeface="FreightSansProLight-Regular" panose="02000606030000020004" pitchFamily="50" charset="0"/>
              </a:rPr>
              <a:t>UC funding no longer will include costs associated with hospitals’ bad debt or Medicaid shortfall (difference between the cost of providing a service and Medicaid reimbursement for that service).</a:t>
            </a:r>
          </a:p>
          <a:p>
            <a:r>
              <a:rPr lang="en-US" sz="3700" dirty="0">
                <a:solidFill>
                  <a:srgbClr val="2D393E"/>
                </a:solidFill>
                <a:latin typeface="FreightSansProLight-Regular" panose="02000606030000020004" pitchFamily="50" charset="0"/>
              </a:rPr>
              <a:t>Allowable UC costs for pool sizing purposes will not include costs from non-hospital providers, although UC payments can be made to qualifying non-hospital providers, including physician practice groups, government ambulance providers and government dental providers.</a:t>
            </a:r>
          </a:p>
          <a:p>
            <a:r>
              <a:rPr lang="en-US" sz="3700" dirty="0">
                <a:solidFill>
                  <a:srgbClr val="2D393E"/>
                </a:solidFill>
                <a:latin typeface="FreightSansProLight-Regular" panose="02000606030000020004" pitchFamily="50" charset="0"/>
              </a:rPr>
              <a:t>UC payments will be distributed based on reported UC costs without regard to a provider’s intergovernmental transfer payment.</a:t>
            </a:r>
            <a:endParaRPr lang="en-US" sz="3700" dirty="0"/>
          </a:p>
        </p:txBody>
      </p:sp>
    </p:spTree>
    <p:extLst>
      <p:ext uri="{BB962C8B-B14F-4D97-AF65-F5344CB8AC3E}">
        <p14:creationId xmlns:p14="http://schemas.microsoft.com/office/powerpoint/2010/main" val="153935896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226881"/>
            <a:ext cx="11661693" cy="829187"/>
          </a:xfrm>
        </p:spPr>
        <p:txBody>
          <a:bodyPr>
            <a:normAutofit/>
          </a:bodyPr>
          <a:lstStyle/>
          <a:p>
            <a:r>
              <a:rPr lang="en-US" sz="4000" b="1" dirty="0"/>
              <a:t>New Texas Medicaid 1115 Waiver Approved by CMS</a:t>
            </a:r>
          </a:p>
        </p:txBody>
      </p:sp>
      <p:sp>
        <p:nvSpPr>
          <p:cNvPr id="3" name="Text Placeholder 2"/>
          <p:cNvSpPr>
            <a:spLocks noGrp="1"/>
          </p:cNvSpPr>
          <p:nvPr>
            <p:ph type="body" sz="quarter" idx="10"/>
          </p:nvPr>
        </p:nvSpPr>
        <p:spPr>
          <a:xfrm>
            <a:off x="253998" y="1313645"/>
            <a:ext cx="11246836" cy="4784647"/>
          </a:xfrm>
        </p:spPr>
        <p:txBody>
          <a:bodyPr>
            <a:normAutofit/>
          </a:bodyPr>
          <a:lstStyle/>
          <a:p>
            <a:r>
              <a:rPr lang="en-US" sz="2600" b="1" dirty="0">
                <a:solidFill>
                  <a:srgbClr val="007BC4"/>
                </a:solidFill>
                <a:latin typeface="FreightSansProBold-Regular" panose="02000803040000020004" pitchFamily="50" charset="0"/>
              </a:rPr>
              <a:t>To ensure the financial stability of Texas hospitals and their continued ability to serve all Texans, the Texas Hospital Association is:</a:t>
            </a:r>
          </a:p>
          <a:p>
            <a:pPr lvl="1"/>
            <a:r>
              <a:rPr lang="en-US" sz="2800" dirty="0">
                <a:solidFill>
                  <a:srgbClr val="000000"/>
                </a:solidFill>
                <a:latin typeface="FreightSansProLight-Regular" panose="02000606030000020004" pitchFamily="50" charset="0"/>
              </a:rPr>
              <a:t>Analyzing potential changes to the Medicaid disproportionate share hospital program to mitigate possible differences in UC payments among different classes of hospitals.</a:t>
            </a:r>
          </a:p>
          <a:p>
            <a:pPr lvl="1"/>
            <a:r>
              <a:rPr lang="en-US" sz="2800" dirty="0">
                <a:solidFill>
                  <a:srgbClr val="000000"/>
                </a:solidFill>
                <a:latin typeface="FreightSansProLight-Regular" panose="02000606030000020004" pitchFamily="50" charset="0"/>
              </a:rPr>
              <a:t>Working with the Texas Health and Human Services Commission to ensure that all Texas hospitals’ UC cost data are incorporated and accounted for in the UC pool calculation.</a:t>
            </a:r>
          </a:p>
          <a:p>
            <a:pPr lvl="1"/>
            <a:r>
              <a:rPr lang="en-US" sz="2800" dirty="0">
                <a:solidFill>
                  <a:srgbClr val="000000"/>
                </a:solidFill>
                <a:latin typeface="FreightSansProLight-Regular" panose="02000606030000020004" pitchFamily="50" charset="0"/>
              </a:rPr>
              <a:t>Modeling changes to UC payments among all hospitals.</a:t>
            </a:r>
          </a:p>
          <a:p>
            <a:pPr lvl="1"/>
            <a:r>
              <a:rPr lang="en-US" sz="2800" dirty="0">
                <a:solidFill>
                  <a:srgbClr val="000000"/>
                </a:solidFill>
                <a:latin typeface="FreightSansProLight-Regular" panose="02000606030000020004" pitchFamily="50" charset="0"/>
              </a:rPr>
              <a:t>Representing all Texas hospitals at THHSC stakeholder workgroup meetings.</a:t>
            </a:r>
            <a:endParaRPr lang="en-US" dirty="0"/>
          </a:p>
        </p:txBody>
      </p:sp>
    </p:spTree>
    <p:extLst>
      <p:ext uri="{BB962C8B-B14F-4D97-AF65-F5344CB8AC3E}">
        <p14:creationId xmlns:p14="http://schemas.microsoft.com/office/powerpoint/2010/main" val="245192037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8823" y="347730"/>
            <a:ext cx="6691835" cy="3618962"/>
          </a:xfrm>
        </p:spPr>
        <p:txBody>
          <a:bodyPr>
            <a:normAutofit/>
          </a:bodyPr>
          <a:lstStyle/>
          <a:p>
            <a:pPr algn="ctr"/>
            <a:r>
              <a:rPr lang="en-US" sz="7200" b="1" dirty="0"/>
              <a:t>Questions?</a:t>
            </a:r>
            <a:br>
              <a:rPr lang="en-US" sz="7200" b="1" dirty="0"/>
            </a:br>
            <a:br>
              <a:rPr lang="en-US" sz="7200" b="1" dirty="0"/>
            </a:br>
            <a:r>
              <a:rPr lang="en-US" sz="7200" b="1" dirty="0"/>
              <a:t>_______________</a:t>
            </a:r>
          </a:p>
        </p:txBody>
      </p:sp>
      <p:pic>
        <p:nvPicPr>
          <p:cNvPr id="4" name="Picture 3"/>
          <p:cNvPicPr>
            <a:picLocks noChangeAspect="1"/>
          </p:cNvPicPr>
          <p:nvPr/>
        </p:nvPicPr>
        <p:blipFill>
          <a:blip r:embed="rId2"/>
          <a:stretch>
            <a:fillRect/>
          </a:stretch>
        </p:blipFill>
        <p:spPr>
          <a:xfrm>
            <a:off x="117073" y="226881"/>
            <a:ext cx="4519321" cy="6028967"/>
          </a:xfrm>
          <a:prstGeom prst="rect">
            <a:avLst/>
          </a:prstGeom>
        </p:spPr>
      </p:pic>
    </p:spTree>
    <p:extLst>
      <p:ext uri="{BB962C8B-B14F-4D97-AF65-F5344CB8AC3E}">
        <p14:creationId xmlns:p14="http://schemas.microsoft.com/office/powerpoint/2010/main" val="417021614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65" y="2141406"/>
            <a:ext cx="11661693" cy="1385530"/>
          </a:xfrm>
        </p:spPr>
        <p:txBody>
          <a:bodyPr/>
          <a:lstStyle/>
          <a:p>
            <a:pPr algn="ctr"/>
            <a:r>
              <a:rPr lang="en-US" dirty="0"/>
              <a:t>Major Legislative Priorities </a:t>
            </a:r>
          </a:p>
        </p:txBody>
      </p:sp>
    </p:spTree>
    <p:extLst>
      <p:ext uri="{BB962C8B-B14F-4D97-AF65-F5344CB8AC3E}">
        <p14:creationId xmlns:p14="http://schemas.microsoft.com/office/powerpoint/2010/main" val="24592707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999" y="97578"/>
            <a:ext cx="11661693" cy="1385530"/>
          </a:xfrm>
        </p:spPr>
        <p:txBody>
          <a:bodyPr>
            <a:normAutofit fontScale="90000"/>
          </a:bodyPr>
          <a:lstStyle/>
          <a:p>
            <a:r>
              <a:rPr lang="en-US" dirty="0"/>
              <a:t>Maintaining Funding for Enhanced Medicaid Payments </a:t>
            </a:r>
          </a:p>
        </p:txBody>
      </p:sp>
      <p:sp>
        <p:nvSpPr>
          <p:cNvPr id="3" name="Text Placeholder 2"/>
          <p:cNvSpPr>
            <a:spLocks noGrp="1"/>
          </p:cNvSpPr>
          <p:nvPr>
            <p:ph type="body" sz="quarter" idx="10"/>
          </p:nvPr>
        </p:nvSpPr>
        <p:spPr>
          <a:xfrm>
            <a:off x="253999" y="1488766"/>
            <a:ext cx="10861676" cy="4575175"/>
          </a:xfrm>
        </p:spPr>
        <p:txBody>
          <a:bodyPr/>
          <a:lstStyle/>
          <a:p>
            <a:pPr marL="0" indent="0">
              <a:buNone/>
            </a:pPr>
            <a:r>
              <a:rPr lang="en-US" b="1" dirty="0"/>
              <a:t>Goal &amp; Result: </a:t>
            </a:r>
            <a:r>
              <a:rPr lang="en-US" dirty="0"/>
              <a:t>THA secured $336 million in level funding for Medicaid reimbursement rate add-ons and uncompensated trauma care costs. </a:t>
            </a:r>
          </a:p>
          <a:p>
            <a:pPr lvl="1"/>
            <a:endParaRPr lang="en-US" dirty="0"/>
          </a:p>
        </p:txBody>
      </p:sp>
      <p:pic>
        <p:nvPicPr>
          <p:cNvPr id="6" name="Picture 5"/>
          <p:cNvPicPr>
            <a:picLocks noChangeAspect="1"/>
          </p:cNvPicPr>
          <p:nvPr/>
        </p:nvPicPr>
        <p:blipFill>
          <a:blip r:embed="rId3"/>
          <a:stretch>
            <a:fillRect/>
          </a:stretch>
        </p:blipFill>
        <p:spPr>
          <a:xfrm>
            <a:off x="3110926" y="3314058"/>
            <a:ext cx="7020033" cy="338613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571314785"/>
              </p:ext>
            </p:extLst>
          </p:nvPr>
        </p:nvGraphicFramePr>
        <p:xfrm>
          <a:off x="3110926" y="2793510"/>
          <a:ext cx="7020033" cy="497205"/>
        </p:xfrm>
        <a:graphic>
          <a:graphicData uri="http://schemas.openxmlformats.org/drawingml/2006/table">
            <a:tbl>
              <a:tblPr>
                <a:tableStyleId>{5C22544A-7EE6-4342-B048-85BDC9FD1C3A}</a:tableStyleId>
              </a:tblPr>
              <a:tblGrid>
                <a:gridCol w="7020033">
                  <a:extLst>
                    <a:ext uri="{9D8B030D-6E8A-4147-A177-3AD203B41FA5}">
                      <a16:colId xmlns:a16="http://schemas.microsoft.com/office/drawing/2014/main" val="20000"/>
                    </a:ext>
                  </a:extLst>
                </a:gridCol>
              </a:tblGrid>
              <a:tr h="0">
                <a:tc>
                  <a:txBody>
                    <a:bodyPr/>
                    <a:lstStyle/>
                    <a:p>
                      <a:pPr algn="ctr" fontAlgn="ctr"/>
                      <a:r>
                        <a:rPr lang="en-US" sz="1600" b="1" u="none" strike="noStrike" dirty="0">
                          <a:effectLst/>
                        </a:rPr>
                        <a:t>Funding for Targeted Medicaid Rate Enhancements for Certain Hospitals and for Uncompensated Trauma Care Costs (in Millions)</a:t>
                      </a:r>
                      <a:endParaRPr lang="en-US" sz="1600" b="1" i="0" u="none" strike="noStrike" dirty="0">
                        <a:solidFill>
                          <a:srgbClr val="000000"/>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156698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999" y="12211"/>
            <a:ext cx="11661693" cy="1385530"/>
          </a:xfrm>
        </p:spPr>
        <p:txBody>
          <a:bodyPr/>
          <a:lstStyle/>
          <a:p>
            <a:r>
              <a:rPr lang="en-US" dirty="0"/>
              <a:t>Supporting Texas Trauma Hospitals	</a:t>
            </a:r>
          </a:p>
        </p:txBody>
      </p:sp>
      <p:sp>
        <p:nvSpPr>
          <p:cNvPr id="3" name="Text Placeholder 2"/>
          <p:cNvSpPr>
            <a:spLocks noGrp="1"/>
          </p:cNvSpPr>
          <p:nvPr>
            <p:ph type="body" sz="quarter" idx="10"/>
          </p:nvPr>
        </p:nvSpPr>
        <p:spPr>
          <a:xfrm>
            <a:off x="253999" y="1739900"/>
            <a:ext cx="11114586" cy="4358392"/>
          </a:xfrm>
        </p:spPr>
        <p:txBody>
          <a:bodyPr>
            <a:normAutofit/>
          </a:bodyPr>
          <a:lstStyle/>
          <a:p>
            <a:pPr marL="0" indent="0">
              <a:buNone/>
            </a:pPr>
            <a:r>
              <a:rPr lang="en-US" sz="2400" b="1" dirty="0"/>
              <a:t>Goal:</a:t>
            </a:r>
            <a:r>
              <a:rPr lang="en-US" sz="2400" dirty="0"/>
              <a:t> Preserve trauma hospital funding but replace the source of funding.</a:t>
            </a:r>
          </a:p>
          <a:p>
            <a:endParaRPr lang="en-US" sz="2400" dirty="0"/>
          </a:p>
          <a:p>
            <a:pPr marL="0" indent="0">
              <a:buNone/>
            </a:pPr>
            <a:r>
              <a:rPr lang="en-US" sz="2400" b="1" dirty="0"/>
              <a:t>Result: </a:t>
            </a:r>
            <a:r>
              <a:rPr lang="en-US" sz="2400" dirty="0"/>
              <a:t>Killed at the 11</a:t>
            </a:r>
            <a:r>
              <a:rPr lang="en-US" sz="2400" baseline="30000" dirty="0"/>
              <a:t>th</a:t>
            </a:r>
            <a:r>
              <a:rPr lang="en-US" sz="2400" dirty="0"/>
              <a:t> hour, THA’s favored solution would have:</a:t>
            </a:r>
          </a:p>
          <a:p>
            <a:pPr lvl="1"/>
            <a:r>
              <a:rPr lang="en-US" sz="2000" dirty="0"/>
              <a:t>Repealed the Driver Responsibility Program and the program’s surcharges; </a:t>
            </a:r>
          </a:p>
          <a:p>
            <a:pPr lvl="1"/>
            <a:r>
              <a:rPr lang="en-US" sz="2000" dirty="0"/>
              <a:t>Implemented new source of revenue for trauma hospitals; and </a:t>
            </a:r>
          </a:p>
          <a:p>
            <a:pPr lvl="1"/>
            <a:r>
              <a:rPr lang="en-US" sz="2000" dirty="0"/>
              <a:t>Offered local control to municipalities considering cases and fines for certain traffic violations. </a:t>
            </a:r>
          </a:p>
          <a:p>
            <a:pPr lvl="1"/>
            <a:endParaRPr lang="en-US" sz="2000" dirty="0"/>
          </a:p>
          <a:p>
            <a:pPr marL="0" indent="0">
              <a:buNone/>
            </a:pPr>
            <a:r>
              <a:rPr lang="en-US" sz="2400" b="1" dirty="0"/>
              <a:t>Next Steps: </a:t>
            </a:r>
            <a:r>
              <a:rPr lang="en-US" sz="2400" dirty="0"/>
              <a:t>Continue engaging lawmakers and stakeholders to agree on an alternative source of trauma funding. </a:t>
            </a:r>
          </a:p>
        </p:txBody>
      </p:sp>
    </p:spTree>
    <p:extLst>
      <p:ext uri="{BB962C8B-B14F-4D97-AF65-F5344CB8AC3E}">
        <p14:creationId xmlns:p14="http://schemas.microsoft.com/office/powerpoint/2010/main" val="12733353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998" y="-95534"/>
            <a:ext cx="11661693" cy="1385530"/>
          </a:xfrm>
        </p:spPr>
        <p:txBody>
          <a:bodyPr/>
          <a:lstStyle/>
          <a:p>
            <a:r>
              <a:rPr lang="en-US" dirty="0"/>
              <a:t>Investing in the Behavioral Health System</a:t>
            </a:r>
          </a:p>
        </p:txBody>
      </p:sp>
      <p:sp>
        <p:nvSpPr>
          <p:cNvPr id="3" name="Text Placeholder 2"/>
          <p:cNvSpPr>
            <a:spLocks noGrp="1"/>
          </p:cNvSpPr>
          <p:nvPr>
            <p:ph type="body" sz="quarter" idx="10"/>
          </p:nvPr>
        </p:nvSpPr>
        <p:spPr>
          <a:xfrm>
            <a:off x="253999" y="1627875"/>
            <a:ext cx="11661693" cy="4358392"/>
          </a:xfrm>
        </p:spPr>
        <p:txBody>
          <a:bodyPr/>
          <a:lstStyle/>
          <a:p>
            <a:pPr marL="0" indent="0">
              <a:buNone/>
            </a:pPr>
            <a:r>
              <a:rPr lang="en-US" sz="3200" b="1" dirty="0"/>
              <a:t>Goals:</a:t>
            </a:r>
            <a:r>
              <a:rPr lang="en-US" b="1" dirty="0"/>
              <a:t> </a:t>
            </a:r>
            <a:r>
              <a:rPr lang="en-US" dirty="0"/>
              <a:t>Improve access to mental health and substance abuse treatment by:</a:t>
            </a:r>
          </a:p>
          <a:p>
            <a:pPr lvl="1"/>
            <a:r>
              <a:rPr lang="en-US" sz="2800" dirty="0"/>
              <a:t>Establishing a statewide mental health parity law;</a:t>
            </a:r>
          </a:p>
          <a:p>
            <a:pPr lvl="1"/>
            <a:r>
              <a:rPr lang="en-US" sz="2800" dirty="0"/>
              <a:t>Growing the substance use provider workforce; and</a:t>
            </a:r>
          </a:p>
          <a:p>
            <a:pPr lvl="1"/>
            <a:r>
              <a:rPr lang="en-US" sz="2800" dirty="0"/>
              <a:t>Building on 84</a:t>
            </a:r>
            <a:r>
              <a:rPr lang="en-US" sz="2800" baseline="30000" dirty="0"/>
              <a:t>th</a:t>
            </a:r>
            <a:r>
              <a:rPr lang="en-US" sz="2800" dirty="0"/>
              <a:t> Legislature’s behavioral health funding. </a:t>
            </a:r>
          </a:p>
          <a:p>
            <a:endParaRPr lang="en-US" dirty="0"/>
          </a:p>
        </p:txBody>
      </p:sp>
      <p:pic>
        <p:nvPicPr>
          <p:cNvPr id="4" name="Picture 3"/>
          <p:cNvPicPr>
            <a:picLocks noChangeAspect="1"/>
          </p:cNvPicPr>
          <p:nvPr/>
        </p:nvPicPr>
        <p:blipFill rotWithShape="1">
          <a:blip r:embed="rId3"/>
          <a:srcRect l="2485"/>
          <a:stretch/>
        </p:blipFill>
        <p:spPr>
          <a:xfrm>
            <a:off x="4457212" y="5243253"/>
            <a:ext cx="3255263" cy="1409827"/>
          </a:xfrm>
          <a:prstGeom prst="rect">
            <a:avLst/>
          </a:prstGeom>
        </p:spPr>
      </p:pic>
    </p:spTree>
    <p:extLst>
      <p:ext uri="{BB962C8B-B14F-4D97-AF65-F5344CB8AC3E}">
        <p14:creationId xmlns:p14="http://schemas.microsoft.com/office/powerpoint/2010/main" val="9521338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998" y="-95534"/>
            <a:ext cx="11661693" cy="1385530"/>
          </a:xfrm>
        </p:spPr>
        <p:txBody>
          <a:bodyPr/>
          <a:lstStyle/>
          <a:p>
            <a:r>
              <a:rPr lang="en-US" dirty="0"/>
              <a:t>Investing in the Behavioral Health System</a:t>
            </a:r>
          </a:p>
        </p:txBody>
      </p:sp>
      <p:sp>
        <p:nvSpPr>
          <p:cNvPr id="3" name="Text Placeholder 2"/>
          <p:cNvSpPr>
            <a:spLocks noGrp="1"/>
          </p:cNvSpPr>
          <p:nvPr>
            <p:ph type="body" sz="quarter" idx="10"/>
          </p:nvPr>
        </p:nvSpPr>
        <p:spPr>
          <a:xfrm>
            <a:off x="253999" y="1589774"/>
            <a:ext cx="11661693" cy="4639575"/>
          </a:xfrm>
        </p:spPr>
        <p:txBody>
          <a:bodyPr>
            <a:normAutofit lnSpcReduction="10000"/>
          </a:bodyPr>
          <a:lstStyle/>
          <a:p>
            <a:pPr marL="0" indent="0">
              <a:buNone/>
            </a:pPr>
            <a:r>
              <a:rPr lang="en-US" b="1" dirty="0"/>
              <a:t>Results:</a:t>
            </a:r>
          </a:p>
          <a:p>
            <a:pPr lvl="1"/>
            <a:r>
              <a:rPr lang="en-US" dirty="0"/>
              <a:t>Passed a statewide mental health parity law so that behavioral health conditions are treated the same, in terms of benefits and provider networks, as physical health conditions. </a:t>
            </a:r>
          </a:p>
          <a:p>
            <a:pPr lvl="1"/>
            <a:endParaRPr lang="en-US" dirty="0"/>
          </a:p>
          <a:p>
            <a:pPr lvl="1"/>
            <a:r>
              <a:rPr lang="en-US" dirty="0"/>
              <a:t>Passed a bill that grows the substance abuse provider network by making licensed chemical dependency counselors eligible for education loan repayment assistance in exchange for serving low-income and indigent Medicaid and CHIP clients. </a:t>
            </a:r>
          </a:p>
          <a:p>
            <a:pPr lvl="1"/>
            <a:endParaRPr lang="en-US" dirty="0"/>
          </a:p>
          <a:p>
            <a:pPr lvl="1"/>
            <a:r>
              <a:rPr lang="en-US" dirty="0"/>
              <a:t>The Texas Legislature invested $7.5 billion in the state behavioral health system.</a:t>
            </a:r>
          </a:p>
          <a:p>
            <a:pPr lvl="2"/>
            <a:r>
              <a:rPr lang="en-US" dirty="0"/>
              <a:t>$3.6 billion for Medicaid and CHIP behavioral health services.</a:t>
            </a:r>
          </a:p>
          <a:p>
            <a:pPr lvl="2"/>
            <a:r>
              <a:rPr lang="en-US" dirty="0"/>
              <a:t>$63 million to address the current and projected waitlists for community mental health services for adults and children.</a:t>
            </a:r>
          </a:p>
          <a:p>
            <a:pPr lvl="2"/>
            <a:r>
              <a:rPr lang="en-US" dirty="0"/>
              <a:t>$366 million for construction and repairs at state hospitals and other inpatient mental health facilities. </a:t>
            </a:r>
          </a:p>
        </p:txBody>
      </p:sp>
    </p:spTree>
    <p:extLst>
      <p:ext uri="{BB962C8B-B14F-4D97-AF65-F5344CB8AC3E}">
        <p14:creationId xmlns:p14="http://schemas.microsoft.com/office/powerpoint/2010/main" val="34916457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Funding for Health Care Workforce Education and Training</a:t>
            </a:r>
          </a:p>
        </p:txBody>
      </p:sp>
      <p:sp>
        <p:nvSpPr>
          <p:cNvPr id="3" name="Text Placeholder 2"/>
          <p:cNvSpPr>
            <a:spLocks noGrp="1"/>
          </p:cNvSpPr>
          <p:nvPr>
            <p:ph type="body" sz="quarter" idx="10"/>
          </p:nvPr>
        </p:nvSpPr>
        <p:spPr>
          <a:xfrm>
            <a:off x="253999" y="1825770"/>
            <a:ext cx="11666659" cy="4358392"/>
          </a:xfrm>
        </p:spPr>
        <p:txBody>
          <a:bodyPr>
            <a:normAutofit/>
          </a:bodyPr>
          <a:lstStyle/>
          <a:p>
            <a:pPr marL="0" indent="0">
              <a:buNone/>
            </a:pPr>
            <a:r>
              <a:rPr lang="en-US" sz="2400" b="1" dirty="0"/>
              <a:t>Goal: </a:t>
            </a:r>
            <a:r>
              <a:rPr lang="en-US" sz="2400" dirty="0"/>
              <a:t>Address the health professional shortage by increasing education and training opportunities. </a:t>
            </a:r>
          </a:p>
        </p:txBody>
      </p:sp>
      <p:pic>
        <p:nvPicPr>
          <p:cNvPr id="4" name="Picture 3"/>
          <p:cNvPicPr>
            <a:picLocks noChangeAspect="1"/>
          </p:cNvPicPr>
          <p:nvPr/>
        </p:nvPicPr>
        <p:blipFill>
          <a:blip r:embed="rId3"/>
          <a:stretch>
            <a:fillRect/>
          </a:stretch>
        </p:blipFill>
        <p:spPr>
          <a:xfrm>
            <a:off x="7854798" y="3458622"/>
            <a:ext cx="3003192" cy="2900644"/>
          </a:xfrm>
          <a:prstGeom prst="rect">
            <a:avLst/>
          </a:prstGeom>
        </p:spPr>
      </p:pic>
      <p:pic>
        <p:nvPicPr>
          <p:cNvPr id="5" name="Picture 4"/>
          <p:cNvPicPr>
            <a:picLocks noChangeAspect="1"/>
          </p:cNvPicPr>
          <p:nvPr/>
        </p:nvPicPr>
        <p:blipFill rotWithShape="1">
          <a:blip r:embed="rId4"/>
          <a:srcRect l="3905" t="4531" r="10191" b="4513"/>
          <a:stretch/>
        </p:blipFill>
        <p:spPr>
          <a:xfrm>
            <a:off x="2620370" y="3480587"/>
            <a:ext cx="3138985" cy="2878679"/>
          </a:xfrm>
          <a:prstGeom prst="rect">
            <a:avLst/>
          </a:prstGeom>
        </p:spPr>
      </p:pic>
      <p:sp>
        <p:nvSpPr>
          <p:cNvPr id="6" name="TextBox 5"/>
          <p:cNvSpPr txBox="1"/>
          <p:nvPr/>
        </p:nvSpPr>
        <p:spPr>
          <a:xfrm>
            <a:off x="7301552" y="6397522"/>
            <a:ext cx="3991934" cy="276999"/>
          </a:xfrm>
          <a:prstGeom prst="rect">
            <a:avLst/>
          </a:prstGeom>
          <a:noFill/>
        </p:spPr>
        <p:txBody>
          <a:bodyPr wrap="square" rtlCol="0">
            <a:spAutoFit/>
          </a:bodyPr>
          <a:lstStyle/>
          <a:p>
            <a:pPr algn="ctr"/>
            <a:r>
              <a:rPr lang="en-US" sz="1200" dirty="0"/>
              <a:t>Source: Health Resources &amp; Services Administration</a:t>
            </a:r>
          </a:p>
        </p:txBody>
      </p:sp>
      <p:sp>
        <p:nvSpPr>
          <p:cNvPr id="7" name="TextBox 6"/>
          <p:cNvSpPr txBox="1"/>
          <p:nvPr/>
        </p:nvSpPr>
        <p:spPr>
          <a:xfrm>
            <a:off x="2245377" y="2812140"/>
            <a:ext cx="4174073" cy="584775"/>
          </a:xfrm>
          <a:prstGeom prst="rect">
            <a:avLst/>
          </a:prstGeom>
          <a:noFill/>
        </p:spPr>
        <p:txBody>
          <a:bodyPr wrap="square" rtlCol="0">
            <a:spAutoFit/>
          </a:bodyPr>
          <a:lstStyle/>
          <a:p>
            <a:pPr algn="ctr"/>
            <a:r>
              <a:rPr lang="en-US" sz="1600" dirty="0"/>
              <a:t>2017 Health Professional Shortage Area - </a:t>
            </a:r>
            <a:r>
              <a:rPr lang="en-US" sz="1600" b="1" dirty="0"/>
              <a:t>Primary Care</a:t>
            </a:r>
          </a:p>
        </p:txBody>
      </p:sp>
      <p:sp>
        <p:nvSpPr>
          <p:cNvPr id="8" name="TextBox 7"/>
          <p:cNvSpPr txBox="1"/>
          <p:nvPr/>
        </p:nvSpPr>
        <p:spPr>
          <a:xfrm>
            <a:off x="7489168" y="2818127"/>
            <a:ext cx="3993502" cy="584775"/>
          </a:xfrm>
          <a:prstGeom prst="rect">
            <a:avLst/>
          </a:prstGeom>
          <a:noFill/>
        </p:spPr>
        <p:txBody>
          <a:bodyPr wrap="square" rtlCol="0">
            <a:spAutoFit/>
          </a:bodyPr>
          <a:lstStyle/>
          <a:p>
            <a:pPr algn="ctr"/>
            <a:r>
              <a:rPr lang="en-US" sz="1600" dirty="0"/>
              <a:t>2017 Health Professional Shortage Area - </a:t>
            </a:r>
            <a:r>
              <a:rPr lang="en-US" sz="1600" b="1" dirty="0"/>
              <a:t>Mental Health </a:t>
            </a:r>
          </a:p>
        </p:txBody>
      </p:sp>
    </p:spTree>
    <p:extLst>
      <p:ext uri="{BB962C8B-B14F-4D97-AF65-F5344CB8AC3E}">
        <p14:creationId xmlns:p14="http://schemas.microsoft.com/office/powerpoint/2010/main" val="375260103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Funding for Health Care Workforce Education and Training</a:t>
            </a:r>
          </a:p>
        </p:txBody>
      </p:sp>
      <p:sp>
        <p:nvSpPr>
          <p:cNvPr id="3" name="Text Placeholder 2"/>
          <p:cNvSpPr>
            <a:spLocks noGrp="1"/>
          </p:cNvSpPr>
          <p:nvPr>
            <p:ph type="body" sz="quarter" idx="10"/>
          </p:nvPr>
        </p:nvSpPr>
        <p:spPr>
          <a:xfrm>
            <a:off x="253999" y="1739900"/>
            <a:ext cx="11666659" cy="4358392"/>
          </a:xfrm>
        </p:spPr>
        <p:txBody>
          <a:bodyPr>
            <a:normAutofit fontScale="85000" lnSpcReduction="20000"/>
          </a:bodyPr>
          <a:lstStyle/>
          <a:p>
            <a:pPr marL="0" indent="0">
              <a:buNone/>
            </a:pPr>
            <a:r>
              <a:rPr lang="en-US" b="1" dirty="0"/>
              <a:t>Result:</a:t>
            </a:r>
          </a:p>
          <a:p>
            <a:r>
              <a:rPr lang="en-US" sz="2400" b="1" dirty="0"/>
              <a:t>Physicians:</a:t>
            </a:r>
          </a:p>
          <a:p>
            <a:pPr lvl="1"/>
            <a:r>
              <a:rPr lang="en-US" sz="2100" dirty="0"/>
              <a:t>$90 million (level funding) to continue current GME programs and add new programs at the University of Texas at Austin and Rio Grande Valley. </a:t>
            </a:r>
          </a:p>
          <a:p>
            <a:pPr lvl="1"/>
            <a:r>
              <a:rPr lang="en-US" sz="2100" dirty="0"/>
              <a:t>$35 million in hold harmless funding to address decreased formula rates at all institutions. </a:t>
            </a:r>
          </a:p>
          <a:p>
            <a:pPr lvl="1"/>
            <a:r>
              <a:rPr lang="en-US" sz="2100" dirty="0"/>
              <a:t>$97 million ($44 million increase) to expand GME opportunities for first-year residents and partnership grants with health facilities. </a:t>
            </a:r>
          </a:p>
          <a:p>
            <a:pPr lvl="1"/>
            <a:r>
              <a:rPr lang="en-US" sz="2100" dirty="0"/>
              <a:t>$25 million ($8 million decrease) for the Physician Educational Loan Repayment Program. </a:t>
            </a:r>
          </a:p>
          <a:p>
            <a:pPr lvl="1"/>
            <a:endParaRPr lang="en-US" sz="2100" dirty="0"/>
          </a:p>
          <a:p>
            <a:r>
              <a:rPr lang="en-US" sz="2400" b="1" dirty="0"/>
              <a:t>Nurses: </a:t>
            </a:r>
          </a:p>
          <a:p>
            <a:pPr lvl="1"/>
            <a:r>
              <a:rPr lang="en-US" sz="2100" dirty="0"/>
              <a:t>$20 million ($14 million decrease) for Professional Nursing Shortage Reduction Program. </a:t>
            </a:r>
          </a:p>
          <a:p>
            <a:pPr lvl="1"/>
            <a:r>
              <a:rPr lang="en-US" sz="2100" dirty="0"/>
              <a:t>$11 million (level funding) in nursing school grants to recruit and retain students and faculty. </a:t>
            </a:r>
          </a:p>
          <a:p>
            <a:pPr lvl="1"/>
            <a:r>
              <a:rPr lang="en-US" sz="2100" dirty="0"/>
              <a:t>Texas Board of Nursing sunset bill allows nurses to have a multistate license with the ability to practice in multiple states. </a:t>
            </a:r>
          </a:p>
          <a:p>
            <a:pPr lvl="1"/>
            <a:endParaRPr lang="en-US" sz="2100" dirty="0"/>
          </a:p>
          <a:p>
            <a:r>
              <a:rPr lang="en-US" sz="2400" b="1" dirty="0"/>
              <a:t>Mental Health:</a:t>
            </a:r>
          </a:p>
          <a:p>
            <a:pPr lvl="1"/>
            <a:r>
              <a:rPr lang="en-US" sz="2100" dirty="0"/>
              <a:t>$2.1 million (level funding) for the Loan Repayment Program for Mental Health Professionals. </a:t>
            </a:r>
          </a:p>
        </p:txBody>
      </p:sp>
    </p:spTree>
    <p:extLst>
      <p:ext uri="{BB962C8B-B14F-4D97-AF65-F5344CB8AC3E}">
        <p14:creationId xmlns:p14="http://schemas.microsoft.com/office/powerpoint/2010/main" val="80951715"/>
      </p:ext>
    </p:extLst>
  </p:cSld>
  <p:clrMapOvr>
    <a:masterClrMapping/>
  </p:clrMapOvr>
  <p:transition spd="slow">
    <p:push dir="u"/>
  </p:transition>
</p:sld>
</file>

<file path=ppt/theme/theme1.xml><?xml version="1.0" encoding="utf-8"?>
<a:theme xmlns:a="http://schemas.openxmlformats.org/drawingml/2006/main" name="Blank">
  <a:themeElements>
    <a:clrScheme name="THA Color System">
      <a:dk1>
        <a:srgbClr val="000000"/>
      </a:dk1>
      <a:lt1>
        <a:srgbClr val="FFFFFF"/>
      </a:lt1>
      <a:dk2>
        <a:srgbClr val="2E383C"/>
      </a:dk2>
      <a:lt2>
        <a:srgbClr val="E0E6E3"/>
      </a:lt2>
      <a:accent1>
        <a:srgbClr val="0079C3"/>
      </a:accent1>
      <a:accent2>
        <a:srgbClr val="EF3828"/>
      </a:accent2>
      <a:accent3>
        <a:srgbClr val="00649C"/>
      </a:accent3>
      <a:accent4>
        <a:srgbClr val="3BBFEF"/>
      </a:accent4>
      <a:accent5>
        <a:srgbClr val="A5B7BA"/>
      </a:accent5>
      <a:accent6>
        <a:srgbClr val="EEE7BA"/>
      </a:accent6>
      <a:hlink>
        <a:srgbClr val="0079C3"/>
      </a:hlink>
      <a:folHlink>
        <a:srgbClr val="00649C"/>
      </a:folHlink>
    </a:clrScheme>
    <a:fontScheme name="Custom 1">
      <a:majorFont>
        <a:latin typeface="FreightSans Pro Book"/>
        <a:ea typeface=""/>
        <a:cs typeface=""/>
      </a:majorFont>
      <a:minorFont>
        <a:latin typeface="FreightSans Pro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C30376A-42FA-4662-B937-6C770780AC0C}" vid="{6F9B53E2-B24E-4E27-A8DB-754821C58262}"/>
    </a:ext>
  </a:extLst>
</a:theme>
</file>

<file path=ppt/theme/theme2.xml><?xml version="1.0" encoding="utf-8"?>
<a:theme xmlns:a="http://schemas.openxmlformats.org/drawingml/2006/main" name="Photo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C30376A-42FA-4662-B937-6C770780AC0C}" vid="{485EFCD2-1CF3-45E5-A737-2FBAC293E0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THA_Template_Rev_092316</Template>
  <TotalTime>5936</TotalTime>
  <Words>4369</Words>
  <Application>Microsoft Office PowerPoint</Application>
  <PresentationFormat>Widescreen</PresentationFormat>
  <Paragraphs>235</Paragraphs>
  <Slides>22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FreightSans Pro Book</vt:lpstr>
      <vt:lpstr>FreightSans Pro Light</vt:lpstr>
      <vt:lpstr>FreightSansProBold-Regular</vt:lpstr>
      <vt:lpstr>FreightSansProLight-Regular</vt:lpstr>
      <vt:lpstr>Blank</vt:lpstr>
      <vt:lpstr>Photo Background</vt:lpstr>
      <vt:lpstr>85th Texas Legislature  Outcomes &amp; Analyses</vt:lpstr>
      <vt:lpstr>Overview</vt:lpstr>
      <vt:lpstr>Major Legislative Priorities </vt:lpstr>
      <vt:lpstr>Maintaining Funding for Enhanced Medicaid Payments </vt:lpstr>
      <vt:lpstr>Supporting Texas Trauma Hospitals </vt:lpstr>
      <vt:lpstr>Investing in the Behavioral Health System</vt:lpstr>
      <vt:lpstr>Investing in the Behavioral Health System</vt:lpstr>
      <vt:lpstr>Funding for Health Care Workforce Education and Training</vt:lpstr>
      <vt:lpstr>Funding for Health Care Workforce Education and Training</vt:lpstr>
      <vt:lpstr>Other Legislative Priorities</vt:lpstr>
      <vt:lpstr>Freestanding Emergency Centers</vt:lpstr>
      <vt:lpstr>Health Care Pricing and Disclosure</vt:lpstr>
      <vt:lpstr>Hospital Operations </vt:lpstr>
      <vt:lpstr>Hospital Liability</vt:lpstr>
      <vt:lpstr>Special Session Focus</vt:lpstr>
      <vt:lpstr>1115 Medicaid Waiver</vt:lpstr>
      <vt:lpstr>Uncompensated Care Increasing</vt:lpstr>
      <vt:lpstr>Continue the 1115 Medicaid Transformation Waiver</vt:lpstr>
      <vt:lpstr>New Texas Medicaid 1115 Waiver Approved by CMS</vt:lpstr>
      <vt:lpstr>New Texas Medicaid 1115 Waiver Approved by CMS</vt:lpstr>
      <vt:lpstr>New Texas Medicaid 1115 Waiver Approved by CMS</vt:lpstr>
      <vt:lpstr>Questions?  _______________</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Limb</dc:creator>
  <cp:lastModifiedBy>Linda Dunahoo</cp:lastModifiedBy>
  <cp:revision>144</cp:revision>
  <dcterms:created xsi:type="dcterms:W3CDTF">2017-01-06T19:56:35Z</dcterms:created>
  <dcterms:modified xsi:type="dcterms:W3CDTF">2018-02-21T21:17:11Z</dcterms:modified>
</cp:coreProperties>
</file>